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Lst>
  <p:notesMasterIdLst>
    <p:notesMasterId r:id="rId24"/>
  </p:notesMasterIdLst>
  <p:sldIdLst>
    <p:sldId id="256" r:id="rId5"/>
    <p:sldId id="392" r:id="rId6"/>
    <p:sldId id="378" r:id="rId7"/>
    <p:sldId id="341" r:id="rId8"/>
    <p:sldId id="383" r:id="rId9"/>
    <p:sldId id="381" r:id="rId10"/>
    <p:sldId id="335" r:id="rId11"/>
    <p:sldId id="368" r:id="rId12"/>
    <p:sldId id="384" r:id="rId13"/>
    <p:sldId id="365" r:id="rId14"/>
    <p:sldId id="389" r:id="rId15"/>
    <p:sldId id="367" r:id="rId16"/>
    <p:sldId id="390" r:id="rId17"/>
    <p:sldId id="358" r:id="rId18"/>
    <p:sldId id="385" r:id="rId19"/>
    <p:sldId id="387" r:id="rId20"/>
    <p:sldId id="391" r:id="rId21"/>
    <p:sldId id="347" r:id="rId22"/>
    <p:sldId id="33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D98319-EAF3-ED1A-639A-0CEC0FB37A41}" name="Edwin Ortiz-Reyes" initials="EO" userId="S::edwin.ortiz-reyes@cityofchicago.org::323da67c-a12c-4699-a4c5-33b5591cba7f" providerId="AD"/>
  <p188:author id="{BA757A22-4016-AD54-76DC-1A5273FCC32A}" name="Ryan Cirillo" initials="RC" userId="S::ryan.cirillo@cityofchicago.org::c8259b51-de21-40d2-a2e3-c170cc374507" providerId="AD"/>
  <p188:author id="{F4063E46-5F93-9EF1-B964-EDEDAC2B50FE}" name="Ryan Cirillo" initials="RC" userId="S::Ryan.Cirillo@cityofchicago.org::c8259b51-de21-40d2-a2e3-c170cc374507" providerId="AD"/>
  <p188:author id="{7B7F0EA1-C850-71A1-AE7D-A8EA5EF2706C}" name="Elizabeth Munyan" initials="EM" userId="S::Elizabeth.Munyan@cityofchicago.org::e33fcd31-e829-4e7b-8344-bf43899c1228" providerId="AD"/>
  <p188:author id="{F71197A2-8D61-A92C-C508-A7240C252F17}" name="Braulio Puente" initials="BP" userId="S::braulio.puente@cityofchicago.org::f9fa931d-d744-47c7-a81d-a2d9856c3bd7" providerId="AD"/>
  <p188:author id="{628DC4A2-1CCD-91D4-9064-1A6B1FD132FD}" name="Meredith Muir" initials="MM" userId="S::meredith.muir@cityofchicago.org::055c75f2-fb03-49bc-afd7-1d2eb238d008" providerId="AD"/>
  <p188:author id="{59EED1AD-F1D1-0007-9048-F9764700EB5D}" name="Adriana Sanchez Cervantes" initials="AC" userId="S::adriana.sanchez@cityofchicago.org::da477406-a63d-423b-b9a2-e33aa992cd17" providerId="AD"/>
  <p188:author id="{281BCDBA-12CC-230D-8C9A-1B0B19FED471}" name="Michael Hernandez" initials="MH" userId="S::michael.hernandez2@cityofchicago.org::741743a9-8058-44a8-b18e-01435173d41e" providerId="AD"/>
  <p188:author id="{01CADEFF-FA52-49AA-246D-F27C4EB52583}" name="Meredith Muir" initials="MM" userId="Meredith Mui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C7F5"/>
    <a:srgbClr val="E4002B"/>
    <a:srgbClr val="41B6E6"/>
    <a:srgbClr val="005899"/>
    <a:srgbClr val="CC6502"/>
    <a:srgbClr val="C0DBF0"/>
    <a:srgbClr val="83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DF52C-B66F-85AC-2382-9A32606FB30E}" v="72" dt="2026-04-27T17:27:38.669"/>
    <p1510:client id="{3EE56320-29F1-400F-AD37-B5FF7EA55516}" v="4198" dt="2026-04-28T14:35:33.732"/>
    <p1510:client id="{4D171115-51DD-328A-E4AA-C4A10CBF97B6}" v="24" dt="2026-04-27T18:45:59.436"/>
    <p1510:client id="{8DF6D694-4C1B-BE89-76C9-F6B69F9C2151}" v="1" dt="2026-04-27T19:16:47.461"/>
    <p1510:client id="{FE915A6F-8824-47F1-A194-1288ECD13566}" v="4" dt="2026-04-27T18:25:42.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71BC9-57A7-9048-A672-C65CBBC130E9}"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811A6-0812-A147-80C3-A325C8200C0F}" type="slidenum">
              <a:rPr lang="en-US" smtClean="0"/>
              <a:t>‹#›</a:t>
            </a:fld>
            <a:endParaRPr lang="en-US"/>
          </a:p>
        </p:txBody>
      </p:sp>
    </p:spTree>
    <p:extLst>
      <p:ext uri="{BB962C8B-B14F-4D97-AF65-F5344CB8AC3E}">
        <p14:creationId xmlns:p14="http://schemas.microsoft.com/office/powerpoint/2010/main" val="377953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icago.gov/content/dam/city/depts/doh/NorthwestSidePreservationOrdinance/3-25/FINAL_606%20TOPA%20Rules_DOL%20Approved.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haven’t met before, my name is Ryan Cirillo and I work for the City of Chicago Department of Housing. </a:t>
            </a:r>
          </a:p>
          <a:p>
            <a:r>
              <a:rPr lang="en-US"/>
              <a:t>-Program Lead for the Tenant Opportunity to Purchase Act Pilot Program, or TOPA.</a:t>
            </a:r>
          </a:p>
          <a:p>
            <a:r>
              <a:rPr lang="en-US"/>
              <a:t>-I’m here presenting to you today because DOH wants to ensure that, as realtors, you understand TOPA and what’s expected of you if you ever find yourself in a TOPA transaction.</a:t>
            </a:r>
          </a:p>
          <a:p>
            <a:r>
              <a:rPr lang="en-US"/>
              <a:t>-So let’s go ahead and get started!</a:t>
            </a:r>
          </a:p>
        </p:txBody>
      </p:sp>
      <p:sp>
        <p:nvSpPr>
          <p:cNvPr id="4" name="Slide Number Placeholder 3"/>
          <p:cNvSpPr>
            <a:spLocks noGrp="1"/>
          </p:cNvSpPr>
          <p:nvPr>
            <p:ph type="sldNum" sz="quarter" idx="5"/>
          </p:nvPr>
        </p:nvSpPr>
        <p:spPr/>
        <p:txBody>
          <a:bodyPr/>
          <a:lstStyle/>
          <a:p>
            <a:fld id="{6B0811A6-0812-A147-80C3-A325C8200C0F}" type="slidenum">
              <a:rPr lang="en-US" smtClean="0"/>
              <a:t>1</a:t>
            </a:fld>
            <a:endParaRPr lang="en-US"/>
          </a:p>
        </p:txBody>
      </p:sp>
    </p:spTree>
    <p:extLst>
      <p:ext uri="{BB962C8B-B14F-4D97-AF65-F5344CB8AC3E}">
        <p14:creationId xmlns:p14="http://schemas.microsoft.com/office/powerpoint/2010/main" val="182041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Notice of Owner’s has two functions.</a:t>
            </a:r>
          </a:p>
          <a:p>
            <a:r>
              <a:rPr lang="en-US"/>
              <a:t>-The Owner Declaration of Intent to Sell provides DOH information about the property, including the number of housing units. This helps us to establish timelines for the transaction. </a:t>
            </a:r>
          </a:p>
          <a:p>
            <a:r>
              <a:rPr lang="en-US"/>
              <a:t>-Tenants can waive their right of first refusal on a written affidavit, or you can also use the waiver page on the Third-Party Purchase Agreement.  </a:t>
            </a:r>
          </a:p>
        </p:txBody>
      </p:sp>
      <p:sp>
        <p:nvSpPr>
          <p:cNvPr id="4" name="Slide Number Placeholder 3"/>
          <p:cNvSpPr>
            <a:spLocks noGrp="1"/>
          </p:cNvSpPr>
          <p:nvPr>
            <p:ph type="sldNum" sz="quarter" idx="5"/>
          </p:nvPr>
        </p:nvSpPr>
        <p:spPr/>
        <p:txBody>
          <a:bodyPr/>
          <a:lstStyle/>
          <a:p>
            <a:fld id="{6B0811A6-0812-A147-80C3-A325C8200C0F}" type="slidenum">
              <a:rPr lang="en-US" smtClean="0"/>
              <a:t>10</a:t>
            </a:fld>
            <a:endParaRPr lang="en-US"/>
          </a:p>
        </p:txBody>
      </p:sp>
    </p:spTree>
    <p:extLst>
      <p:ext uri="{BB962C8B-B14F-4D97-AF65-F5344CB8AC3E}">
        <p14:creationId xmlns:p14="http://schemas.microsoft.com/office/powerpoint/2010/main" val="281789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Both documents now have instruction guides at the top, and the tenant side has a resource guide if they're interested in purchasing.</a:t>
            </a:r>
          </a:p>
          <a:p>
            <a:endParaRPr lang="en-US">
              <a:ea typeface="Calibri"/>
              <a:cs typeface="Calibri"/>
            </a:endParaRPr>
          </a:p>
          <a:p>
            <a:r>
              <a:rPr lang="en-US">
                <a:ea typeface="Calibri"/>
                <a:cs typeface="Calibri"/>
              </a:rPr>
              <a:t>-</a:t>
            </a:r>
          </a:p>
        </p:txBody>
      </p:sp>
      <p:sp>
        <p:nvSpPr>
          <p:cNvPr id="4" name="Slide Number Placeholder 3"/>
          <p:cNvSpPr>
            <a:spLocks noGrp="1"/>
          </p:cNvSpPr>
          <p:nvPr>
            <p:ph type="sldNum" sz="quarter" idx="5"/>
          </p:nvPr>
        </p:nvSpPr>
        <p:spPr/>
        <p:txBody>
          <a:bodyPr/>
          <a:lstStyle/>
          <a:p>
            <a:fld id="{6B0811A6-0812-A147-80C3-A325C8200C0F}" type="slidenum">
              <a:rPr lang="en-US" smtClean="0"/>
              <a:t>11</a:t>
            </a:fld>
            <a:endParaRPr lang="en-US"/>
          </a:p>
        </p:txBody>
      </p:sp>
    </p:spTree>
    <p:extLst>
      <p:ext uri="{BB962C8B-B14F-4D97-AF65-F5344CB8AC3E}">
        <p14:creationId xmlns:p14="http://schemas.microsoft.com/office/powerpoint/2010/main" val="196446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box at the top</a:t>
            </a:r>
          </a:p>
          <a:p>
            <a:r>
              <a:rPr lang="en-US"/>
              <a:t>-Information for the tenant about their options: waiving, exercising, or transferring</a:t>
            </a:r>
          </a:p>
          <a:p>
            <a:r>
              <a:rPr lang="en-US"/>
              <a:t>- the tenant acknowledgement form is where tenants indicate what they want to do with their ROFR and verify that the process was done correctly</a:t>
            </a:r>
          </a:p>
        </p:txBody>
      </p:sp>
      <p:sp>
        <p:nvSpPr>
          <p:cNvPr id="4" name="Slide Number Placeholder 3"/>
          <p:cNvSpPr>
            <a:spLocks noGrp="1"/>
          </p:cNvSpPr>
          <p:nvPr>
            <p:ph type="sldNum" sz="quarter" idx="5"/>
          </p:nvPr>
        </p:nvSpPr>
        <p:spPr/>
        <p:txBody>
          <a:bodyPr/>
          <a:lstStyle/>
          <a:p>
            <a:fld id="{6B0811A6-0812-A147-80C3-A325C8200C0F}" type="slidenum">
              <a:rPr lang="en-US" smtClean="0"/>
              <a:t>13</a:t>
            </a:fld>
            <a:endParaRPr lang="en-US"/>
          </a:p>
        </p:txBody>
      </p:sp>
    </p:spTree>
    <p:extLst>
      <p:ext uri="{BB962C8B-B14F-4D97-AF65-F5344CB8AC3E}">
        <p14:creationId xmlns:p14="http://schemas.microsoft.com/office/powerpoint/2010/main" val="18385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-30 days if the property have 4 or less housing units</a:t>
            </a:r>
          </a:p>
          <a:p>
            <a:r>
              <a:rPr lang="en-US">
                <a:ea typeface="Calibri"/>
                <a:cs typeface="Calibri"/>
              </a:rPr>
              <a:t>-When </a:t>
            </a:r>
          </a:p>
        </p:txBody>
      </p:sp>
      <p:sp>
        <p:nvSpPr>
          <p:cNvPr id="4" name="Slide Number Placeholder 3"/>
          <p:cNvSpPr>
            <a:spLocks noGrp="1"/>
          </p:cNvSpPr>
          <p:nvPr>
            <p:ph type="sldNum" sz="quarter" idx="5"/>
          </p:nvPr>
        </p:nvSpPr>
        <p:spPr/>
        <p:txBody>
          <a:bodyPr/>
          <a:lstStyle/>
          <a:p>
            <a:fld id="{6B0811A6-0812-A147-80C3-A325C8200C0F}" type="slidenum">
              <a:rPr lang="en-US" smtClean="0"/>
              <a:t>14</a:t>
            </a:fld>
            <a:endParaRPr lang="en-US"/>
          </a:p>
        </p:txBody>
      </p:sp>
    </p:spTree>
    <p:extLst>
      <p:ext uri="{BB962C8B-B14F-4D97-AF65-F5344CB8AC3E}">
        <p14:creationId xmlns:p14="http://schemas.microsoft.com/office/powerpoint/2010/main" val="251612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811A6-0812-A147-80C3-A325C8200C0F}" type="slidenum">
              <a:rPr lang="en-US" smtClean="0"/>
              <a:t>15</a:t>
            </a:fld>
            <a:endParaRPr lang="en-US"/>
          </a:p>
        </p:txBody>
      </p:sp>
    </p:spTree>
    <p:extLst>
      <p:ext uri="{BB962C8B-B14F-4D97-AF65-F5344CB8AC3E}">
        <p14:creationId xmlns:p14="http://schemas.microsoft.com/office/powerpoint/2010/main" val="176194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811A6-0812-A147-80C3-A325C8200C0F}" type="slidenum">
              <a:rPr lang="en-US" smtClean="0"/>
              <a:t>17</a:t>
            </a:fld>
            <a:endParaRPr lang="en-US"/>
          </a:p>
        </p:txBody>
      </p:sp>
    </p:spTree>
    <p:extLst>
      <p:ext uri="{BB962C8B-B14F-4D97-AF65-F5344CB8AC3E}">
        <p14:creationId xmlns:p14="http://schemas.microsoft.com/office/powerpoint/2010/main" val="41372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endParaRPr lang="en-US"/>
          </a:p>
          <a:p>
            <a:pPr>
              <a:spcBef>
                <a:spcPts val="1200"/>
              </a:spcBef>
              <a:buFont typeface="Arial"/>
            </a:pPr>
            <a:r>
              <a:rPr lang="en-US"/>
              <a:t>Review </a:t>
            </a:r>
            <a:r>
              <a:rPr lang="en-US">
                <a:hlinkClick r:id="rId3"/>
              </a:rPr>
              <a:t>Tenant Opportunity to Purchase Block (606) District Pilot Program Rules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B0811A6-0812-A147-80C3-A325C8200C0F}" type="slidenum">
              <a:rPr lang="en-US" smtClean="0"/>
              <a:t>18</a:t>
            </a:fld>
            <a:endParaRPr lang="en-US"/>
          </a:p>
        </p:txBody>
      </p:sp>
    </p:spTree>
    <p:extLst>
      <p:ext uri="{BB962C8B-B14F-4D97-AF65-F5344CB8AC3E}">
        <p14:creationId xmlns:p14="http://schemas.microsoft.com/office/powerpoint/2010/main" val="317792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-Basics such as where it applies, what the purpose is, and so forth.</a:t>
            </a:r>
          </a:p>
          <a:p>
            <a:r>
              <a:rPr lang="en-US"/>
              <a:t>-If you’re already familiar with TOPA, I want be sure that we’re keeping you abreast of recent programmatic changes</a:t>
            </a:r>
          </a:p>
          <a:p>
            <a:r>
              <a:rPr lang="en-US"/>
              <a:t>-My hope is that we will also have ample time for questions at the end. </a:t>
            </a:r>
          </a:p>
        </p:txBody>
      </p:sp>
      <p:sp>
        <p:nvSpPr>
          <p:cNvPr id="4" name="Slide Number Placeholder 3"/>
          <p:cNvSpPr>
            <a:spLocks noGrp="1"/>
          </p:cNvSpPr>
          <p:nvPr>
            <p:ph type="sldNum" sz="quarter" idx="5"/>
          </p:nvPr>
        </p:nvSpPr>
        <p:spPr/>
        <p:txBody>
          <a:bodyPr/>
          <a:lstStyle/>
          <a:p>
            <a:fld id="{6B0811A6-0812-A147-80C3-A325C8200C0F}" type="slidenum">
              <a:rPr lang="en-US" smtClean="0"/>
              <a:t>2</a:t>
            </a:fld>
            <a:endParaRPr lang="en-US"/>
          </a:p>
        </p:txBody>
      </p:sp>
    </p:spTree>
    <p:extLst>
      <p:ext uri="{BB962C8B-B14F-4D97-AF65-F5344CB8AC3E}">
        <p14:creationId xmlns:p14="http://schemas.microsoft.com/office/powerpoint/2010/main" val="261640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171450" indent="-171450">
              <a:buFont typeface="Arial"/>
              <a:buChar char="•"/>
            </a:pPr>
            <a:r>
              <a:rPr lang="en-US">
                <a:ea typeface="Calibri"/>
                <a:cs typeface="Calibri"/>
              </a:rPr>
              <a:t>The Northwest Side TOPA was implemented in early 2025 to counter displacement and preserve affordability in rapidly-changing Northwest Side neighborhoods through expanding the opportunity for homeownership. </a:t>
            </a:r>
          </a:p>
          <a:p>
            <a:pPr marL="171450" indent="-171450">
              <a:buFont typeface="Arial"/>
              <a:buChar char="•"/>
            </a:pPr>
            <a:r>
              <a:rPr lang="en-US">
                <a:ea typeface="Calibri"/>
                <a:cs typeface="Calibri"/>
              </a:rPr>
              <a:t>Jackson Park is highlighted because that program only began on April 6</a:t>
            </a:r>
            <a:r>
              <a:rPr lang="en-US" baseline="30000">
                <a:ea typeface="Calibri"/>
                <a:cs typeface="Calibri"/>
              </a:rPr>
              <a:t>th</a:t>
            </a:r>
            <a:r>
              <a:rPr lang="en-US">
                <a:ea typeface="Calibri"/>
                <a:cs typeface="Calibri"/>
              </a:rPr>
              <a:t> of this year.</a:t>
            </a:r>
          </a:p>
          <a:p>
            <a:pPr marL="171450" indent="-171450">
              <a:buFont typeface="Arial"/>
              <a:buChar char="•"/>
            </a:pPr>
            <a:r>
              <a:rPr lang="en-US">
                <a:ea typeface="Calibri"/>
                <a:cs typeface="Calibri"/>
              </a:rPr>
              <a:t>Both of these programs were part of ordinances that included a broader package of housing-related policy, such as the demo surcharge a debt relief program. Today, we will just focus on TOPA.</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B0811A6-0812-A147-80C3-A325C8200C0F}" type="slidenum">
              <a:rPr lang="en-US" smtClean="0"/>
              <a:t>3</a:t>
            </a:fld>
            <a:endParaRPr lang="en-US"/>
          </a:p>
        </p:txBody>
      </p:sp>
    </p:spTree>
    <p:extLst>
      <p:ext uri="{BB962C8B-B14F-4D97-AF65-F5344CB8AC3E}">
        <p14:creationId xmlns:p14="http://schemas.microsoft.com/office/powerpoint/2010/main" val="394640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These are the boundaries to the 606 Block District in the Northwest Side community areas of Avondale, Hermosa, Humboldt Park, Logan Square, and West Town</a:t>
            </a:r>
          </a:p>
          <a:p>
            <a:pPr marL="171450" indent="-171450">
              <a:buFont typeface="Arial" panose="020B0604020202020204" pitchFamily="34" charset="0"/>
              <a:buChar char="•"/>
            </a:pPr>
            <a:r>
              <a:rPr lang="en-US"/>
              <a:t>Please note that these boundaries are not inclusive of both sides of the street. So, for example, you’ll see that Addison Avenue is the northernmost boundary of the district– only properties on the southern end of Addison are in the district</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6B0811A6-0812-A147-80C3-A325C8200C0F}" type="slidenum">
              <a:rPr lang="en-US" smtClean="0"/>
              <a:t>4</a:t>
            </a:fld>
            <a:endParaRPr lang="en-US"/>
          </a:p>
        </p:txBody>
      </p:sp>
    </p:spTree>
    <p:extLst>
      <p:ext uri="{BB962C8B-B14F-4D97-AF65-F5344CB8AC3E}">
        <p14:creationId xmlns:p14="http://schemas.microsoft.com/office/powerpoint/2010/main" val="32618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panose="020F0502020204030204"/>
                <a:cs typeface="Calibri" panose="020F0502020204030204"/>
              </a:rPr>
              <a:t>You'll see here that the Jackson Park District include all of Woodlawn and parts of South Shore and Greater Grand Crossing. The district is bound by 60th/the Midway on the North, Martin Luther King and SOuth Chicago on the West, 71st on the South, and the lake shore on the East.</a:t>
            </a:r>
          </a:p>
          <a:p>
            <a:pPr marL="171450" indent="-171450">
              <a:buFont typeface="Arial"/>
              <a:buChar char="•"/>
            </a:pPr>
            <a:r>
              <a:rPr lang="en-US">
                <a:ea typeface="Calibri" panose="020F0502020204030204"/>
                <a:cs typeface="Calibri" panose="020F0502020204030204"/>
              </a:rPr>
              <a:t>As with the last slide, these boundaries do not include both sides of the street.</a:t>
            </a:r>
          </a:p>
        </p:txBody>
      </p:sp>
      <p:sp>
        <p:nvSpPr>
          <p:cNvPr id="4" name="Slide Number Placeholder 3"/>
          <p:cNvSpPr>
            <a:spLocks noGrp="1"/>
          </p:cNvSpPr>
          <p:nvPr>
            <p:ph type="sldNum" sz="quarter" idx="5"/>
          </p:nvPr>
        </p:nvSpPr>
        <p:spPr/>
        <p:txBody>
          <a:bodyPr/>
          <a:lstStyle/>
          <a:p>
            <a:fld id="{6B0811A6-0812-A147-80C3-A325C8200C0F}" type="slidenum">
              <a:rPr lang="en-US" smtClean="0"/>
              <a:t>5</a:t>
            </a:fld>
            <a:endParaRPr lang="en-US"/>
          </a:p>
        </p:txBody>
      </p:sp>
    </p:spTree>
    <p:extLst>
      <p:ext uri="{BB962C8B-B14F-4D97-AF65-F5344CB8AC3E}">
        <p14:creationId xmlns:p14="http://schemas.microsoft.com/office/powerpoint/2010/main" val="7194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buFont typeface="Arial"/>
              <a:buChar char="•"/>
            </a:pPr>
            <a:r>
              <a:rPr lang="en-US"/>
              <a:t>For a property to be covered by TOPA, it must be currently occupied by residential tenants.</a:t>
            </a:r>
          </a:p>
          <a:p>
            <a:pPr marL="285750" indent="-285750">
              <a:lnSpc>
                <a:spcPct val="90000"/>
              </a:lnSpc>
              <a:spcBef>
                <a:spcPts val="1200"/>
              </a:spcBef>
              <a:buFont typeface="Arial"/>
              <a:buChar char="•"/>
            </a:pPr>
            <a:r>
              <a:rPr lang="en-US"/>
              <a:t>If you want to see all of the exceptions, you can look in the ordinance. </a:t>
            </a:r>
            <a:endParaRPr lang="en-US">
              <a:ea typeface="Calibri"/>
              <a:cs typeface="Calibri"/>
            </a:endParaRPr>
          </a:p>
        </p:txBody>
      </p:sp>
      <p:sp>
        <p:nvSpPr>
          <p:cNvPr id="4" name="Slide Number Placeholder 3"/>
          <p:cNvSpPr>
            <a:spLocks noGrp="1"/>
          </p:cNvSpPr>
          <p:nvPr>
            <p:ph type="sldNum" sz="quarter" idx="5"/>
          </p:nvPr>
        </p:nvSpPr>
        <p:spPr/>
        <p:txBody>
          <a:bodyPr/>
          <a:lstStyle/>
          <a:p>
            <a:fld id="{6B0811A6-0812-A147-80C3-A325C8200C0F}" type="slidenum">
              <a:rPr lang="en-US" smtClean="0"/>
              <a:t>6</a:t>
            </a:fld>
            <a:endParaRPr lang="en-US"/>
          </a:p>
        </p:txBody>
      </p:sp>
    </p:spTree>
    <p:extLst>
      <p:ext uri="{BB962C8B-B14F-4D97-AF65-F5344CB8AC3E}">
        <p14:creationId xmlns:p14="http://schemas.microsoft.com/office/powerpoint/2010/main" val="161155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lnSpc>
                <a:spcPct val="90000"/>
              </a:lnSpc>
              <a:spcBef>
                <a:spcPts val="1200"/>
              </a:spcBef>
              <a:buFont typeface="Arial"/>
              <a:buChar char="•"/>
            </a:pPr>
            <a:r>
              <a:rPr lang="en-US">
                <a:ea typeface="Calibri"/>
                <a:cs typeface="Calibri"/>
              </a:rPr>
              <a:t>The right of first refusal is different from a typical tenant purchase because it means that, if the tenant or tenant association can match the offer that the owner intends to move forward with, the owner must sell to the tenant or tenants. </a:t>
            </a:r>
            <a:endParaRPr lang="en-US"/>
          </a:p>
          <a:p>
            <a:pPr marL="171450" indent="-171450">
              <a:lnSpc>
                <a:spcPct val="90000"/>
              </a:lnSpc>
              <a:spcBef>
                <a:spcPts val="1200"/>
              </a:spcBef>
              <a:buFont typeface="Arial"/>
              <a:buChar char="•"/>
            </a:pPr>
            <a:r>
              <a:rPr lang="en-US"/>
              <a:t>Tenants are given an advanced notice (30-60 days depending on number of units) of the owner's intent to sell before the listing of the property.</a:t>
            </a:r>
            <a:endParaRPr lang="en-US">
              <a:ea typeface="Calibri" panose="020F0502020204030204"/>
              <a:cs typeface="Calibri" panose="020F0502020204030204"/>
            </a:endParaRPr>
          </a:p>
          <a:p>
            <a:pPr marL="171450" indent="-171450">
              <a:lnSpc>
                <a:spcPct val="90000"/>
              </a:lnSpc>
              <a:spcBef>
                <a:spcPts val="1200"/>
              </a:spcBef>
              <a:buFont typeface="Arial"/>
              <a:buChar char="•"/>
            </a:pPr>
            <a:r>
              <a:rPr lang="en-US"/>
              <a:t>Residents must form and register a tenant association if their building has 3+ units to exercise their "right to first refusal."</a:t>
            </a:r>
            <a:endParaRPr lang="en-US">
              <a:ea typeface="Calibri" panose="020F0502020204030204"/>
              <a:cs typeface="Calibri" panose="020F0502020204030204"/>
            </a:endParaRPr>
          </a:p>
          <a:p>
            <a:pPr marL="171450" indent="-171450">
              <a:lnSpc>
                <a:spcPct val="90000"/>
              </a:lnSpc>
              <a:spcBef>
                <a:spcPts val="1200"/>
              </a:spcBef>
              <a:buFont typeface="Arial"/>
              <a:buChar char="•"/>
            </a:pPr>
            <a:r>
              <a:rPr lang="en-US"/>
              <a:t>Residents are then given a period to secure financing and close on the property.</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B0811A6-0812-A147-80C3-A325C8200C0F}" type="slidenum">
              <a:rPr lang="en-US" smtClean="0"/>
              <a:t>7</a:t>
            </a:fld>
            <a:endParaRPr lang="en-US"/>
          </a:p>
        </p:txBody>
      </p:sp>
    </p:spTree>
    <p:extLst>
      <p:ext uri="{BB962C8B-B14F-4D97-AF65-F5344CB8AC3E}">
        <p14:creationId xmlns:p14="http://schemas.microsoft.com/office/powerpoint/2010/main" val="349516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price of the property falls by 10% or more from the initial listing price, then the tenants’ ROFR is reinstated. This is because 10% is a substantial enough decline that tenants who may have initially felt the property was too expensive may find the new price feasible</a:t>
            </a:r>
          </a:p>
          <a:p>
            <a:r>
              <a:rPr lang="en-US"/>
              <a:t>-Also, if the property receives an offer that is presented to the tenants but subsequently falls through, the new offer must be presented to the tenants. </a:t>
            </a:r>
          </a:p>
          <a:p>
            <a:endParaRPr lang="en-US"/>
          </a:p>
        </p:txBody>
      </p:sp>
      <p:sp>
        <p:nvSpPr>
          <p:cNvPr id="4" name="Slide Number Placeholder 3"/>
          <p:cNvSpPr>
            <a:spLocks noGrp="1"/>
          </p:cNvSpPr>
          <p:nvPr>
            <p:ph type="sldNum" sz="quarter" idx="5"/>
          </p:nvPr>
        </p:nvSpPr>
        <p:spPr/>
        <p:txBody>
          <a:bodyPr/>
          <a:lstStyle/>
          <a:p>
            <a:fld id="{6B0811A6-0812-A147-80C3-A325C8200C0F}" type="slidenum">
              <a:rPr lang="en-US" smtClean="0"/>
              <a:t>8</a:t>
            </a:fld>
            <a:endParaRPr lang="en-US"/>
          </a:p>
        </p:txBody>
      </p:sp>
    </p:spTree>
    <p:extLst>
      <p:ext uri="{BB962C8B-B14F-4D97-AF65-F5344CB8AC3E}">
        <p14:creationId xmlns:p14="http://schemas.microsoft.com/office/powerpoint/2010/main" val="2377156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heard feedback from a number of stakeholders and are distilled that feedback into a key program improvements. </a:t>
            </a:r>
          </a:p>
        </p:txBody>
      </p:sp>
      <p:sp>
        <p:nvSpPr>
          <p:cNvPr id="4" name="Slide Number Placeholder 3"/>
          <p:cNvSpPr>
            <a:spLocks noGrp="1"/>
          </p:cNvSpPr>
          <p:nvPr>
            <p:ph type="sldNum" sz="quarter" idx="5"/>
          </p:nvPr>
        </p:nvSpPr>
        <p:spPr/>
        <p:txBody>
          <a:bodyPr/>
          <a:lstStyle/>
          <a:p>
            <a:fld id="{6B0811A6-0812-A147-80C3-A325C8200C0F}" type="slidenum">
              <a:rPr lang="en-US" smtClean="0"/>
              <a:t>9</a:t>
            </a:fld>
            <a:endParaRPr lang="en-US"/>
          </a:p>
        </p:txBody>
      </p:sp>
    </p:spTree>
    <p:extLst>
      <p:ext uri="{BB962C8B-B14F-4D97-AF65-F5344CB8AC3E}">
        <p14:creationId xmlns:p14="http://schemas.microsoft.com/office/powerpoint/2010/main" val="311768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596053"/>
            <a:ext cx="9202412" cy="2629236"/>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2BFA6F0B-2DDA-470A-8545-431FA3FA04E8}" type="datetime1">
              <a:rPr lang="en-US" b="1" smtClean="0"/>
              <a:t>4/29/2026</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170286"/>
            <a:ext cx="2964474" cy="1102912"/>
          </a:xfrm>
          <a:prstGeom prst="rect">
            <a:avLst/>
          </a:prstGeom>
        </p:spPr>
      </p:pic>
    </p:spTree>
    <p:extLst>
      <p:ext uri="{BB962C8B-B14F-4D97-AF65-F5344CB8AC3E}">
        <p14:creationId xmlns:p14="http://schemas.microsoft.com/office/powerpoint/2010/main" val="246083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7CBF5-F075-406C-B83F-5A10082DAB59}" type="datetime1">
              <a:rPr lang="en-US" smtClean="0"/>
              <a:t>4/29/2026</a:t>
            </a:fld>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6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602F0C-4B9B-4F95-9744-98E6E3DB0DB0}" type="datetime1">
              <a:rPr lang="en-US" smtClean="0"/>
              <a:t>4/29/2026</a:t>
            </a:fld>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423998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3E78B3-0191-4936-8EDA-B0C6D2C7FEF8}" type="datetime1">
              <a:rPr lang="en-US" smtClean="0"/>
              <a:t>4/29/2026</a:t>
            </a:fld>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99E3A6-69AC-4831-B5B2-0DFF5D8A8014}" type="datetime1">
              <a:rPr lang="en-US" smtClean="0"/>
              <a:t>4/29/2026</a:t>
            </a:fld>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78125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997DF-1AEF-4B78-87AC-7C1D50FF5141}" type="datetime1">
              <a:rPr lang="en-US" smtClean="0"/>
              <a:t>4/29/2026</a:t>
            </a:fld>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33052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D645E2B1-14CF-4AD6-8028-FEF8BF7BF658}" type="datetime1">
              <a:rPr lang="en-US" smtClean="0"/>
              <a:t>4/29/2026</a:t>
            </a:fld>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chicago.gov/city/en/depts/doh/supp_info/topa.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codelibrary.amlegal.com/codes/chicago/latest/chicago_il/0-0-0-2638930#JD_Ch.5-1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DOH@cityofchicago.org" TargetMode="External"/><Relationship Id="rId5" Type="http://schemas.openxmlformats.org/officeDocument/2006/relationships/hyperlink" Target="https://www.chicago.gov/city/en/depts/doh/supp_info/topa.html" TargetMode="External"/><Relationship Id="rId4" Type="http://schemas.openxmlformats.org/officeDocument/2006/relationships/hyperlink" Target="https://codelibrary.amlegal.com/codes/chicago/latest/chicago_il/0-0-0-270173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965EA5-F1A0-40C3-9B7D-7205A78A23CB}"/>
              </a:ext>
            </a:extLst>
          </p:cNvPr>
          <p:cNvSpPr>
            <a:spLocks noGrp="1"/>
          </p:cNvSpPr>
          <p:nvPr>
            <p:ph type="subTitle" idx="1"/>
          </p:nvPr>
        </p:nvSpPr>
        <p:spPr>
          <a:xfrm>
            <a:off x="1093660" y="5629690"/>
            <a:ext cx="7891272" cy="545974"/>
          </a:xfrm>
        </p:spPr>
        <p:txBody>
          <a:bodyPr vert="horz" lIns="91440" tIns="45720" rIns="91440" bIns="45720" rtlCol="0" anchor="t">
            <a:normAutofit fontScale="70000" lnSpcReduction="20000"/>
          </a:bodyPr>
          <a:lstStyle/>
          <a:p>
            <a:r>
              <a:rPr lang="en-US" b="0">
                <a:ea typeface="Calibri"/>
                <a:cs typeface="Calibri"/>
              </a:rPr>
              <a:t>Policy, Planning, and Implementation Bureau </a:t>
            </a:r>
            <a:endParaRPr lang="en-US">
              <a:ea typeface="Calibri"/>
              <a:cs typeface="Calibri"/>
            </a:endParaRPr>
          </a:p>
          <a:p>
            <a:r>
              <a:rPr lang="en-US" b="0">
                <a:ea typeface="Calibri"/>
                <a:cs typeface="Calibri"/>
              </a:rPr>
              <a:t>Chicago Department of Housing</a:t>
            </a:r>
          </a:p>
          <a:p>
            <a:endParaRPr lang="en-US" b="0">
              <a:highlight>
                <a:srgbClr val="FFFF00"/>
              </a:highlight>
              <a:ea typeface="Calibri"/>
              <a:cs typeface="Calibri"/>
            </a:endParaRPr>
          </a:p>
          <a:p>
            <a:endParaRPr lang="en-US" b="0">
              <a:latin typeface="Futura Std Heavy"/>
              <a:cs typeface="Futura Std Heavy"/>
            </a:endParaRPr>
          </a:p>
        </p:txBody>
      </p:sp>
      <p:sp>
        <p:nvSpPr>
          <p:cNvPr id="2" name="Title 1">
            <a:extLst>
              <a:ext uri="{FF2B5EF4-FFF2-40B4-BE49-F238E27FC236}">
                <a16:creationId xmlns:a16="http://schemas.microsoft.com/office/drawing/2014/main" id="{B4E40E39-5A1E-431C-A801-9153E01B3931}"/>
              </a:ext>
            </a:extLst>
          </p:cNvPr>
          <p:cNvSpPr>
            <a:spLocks noGrp="1"/>
          </p:cNvSpPr>
          <p:nvPr>
            <p:ph type="ctrTitle"/>
          </p:nvPr>
        </p:nvSpPr>
        <p:spPr>
          <a:xfrm>
            <a:off x="1090455" y="1579861"/>
            <a:ext cx="10002678" cy="3709688"/>
          </a:xfrm>
        </p:spPr>
        <p:txBody>
          <a:bodyPr/>
          <a:lstStyle/>
          <a:p>
            <a:pPr algn="ctr">
              <a:lnSpc>
                <a:spcPct val="100000"/>
              </a:lnSpc>
              <a:spcBef>
                <a:spcPts val="0"/>
              </a:spcBef>
            </a:pPr>
            <a:r>
              <a:rPr lang="en-US" sz="4400">
                <a:latin typeface="Century Gothic"/>
                <a:ea typeface="Calibri"/>
                <a:cs typeface="Calibri"/>
              </a:rPr>
              <a:t>Tenant Opportunity to Purchase</a:t>
            </a:r>
            <a:br>
              <a:rPr lang="en-US" sz="4400">
                <a:latin typeface="Century Gothic"/>
                <a:ea typeface="Calibri"/>
                <a:cs typeface="Calibri"/>
              </a:rPr>
            </a:br>
            <a:r>
              <a:rPr lang="en-US" sz="4400">
                <a:latin typeface="Century Gothic"/>
                <a:ea typeface="Calibri"/>
                <a:cs typeface="Calibri"/>
              </a:rPr>
              <a:t>Pilot Program—April 2026</a:t>
            </a:r>
            <a:endParaRPr lang="en-US" sz="4400">
              <a:latin typeface="Century Gothic"/>
            </a:endParaRPr>
          </a:p>
        </p:txBody>
      </p:sp>
    </p:spTree>
    <p:extLst>
      <p:ext uri="{BB962C8B-B14F-4D97-AF65-F5344CB8AC3E}">
        <p14:creationId xmlns:p14="http://schemas.microsoft.com/office/powerpoint/2010/main" val="973129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8373-C42F-1441-4173-DA44FFEB3CEC}"/>
              </a:ext>
            </a:extLst>
          </p:cNvPr>
          <p:cNvSpPr>
            <a:spLocks noGrp="1"/>
          </p:cNvSpPr>
          <p:nvPr>
            <p:ph type="title"/>
          </p:nvPr>
        </p:nvSpPr>
        <p:spPr/>
        <p:txBody>
          <a:bodyPr/>
          <a:lstStyle/>
          <a:p>
            <a:r>
              <a:rPr lang="en-US"/>
              <a:t>Notice of Intent to Sell</a:t>
            </a:r>
          </a:p>
        </p:txBody>
      </p:sp>
      <p:sp>
        <p:nvSpPr>
          <p:cNvPr id="4" name="Content Placeholder 3">
            <a:extLst>
              <a:ext uri="{FF2B5EF4-FFF2-40B4-BE49-F238E27FC236}">
                <a16:creationId xmlns:a16="http://schemas.microsoft.com/office/drawing/2014/main" id="{FBC84B77-51A2-2D3B-4D28-DCD7C837821F}"/>
              </a:ext>
            </a:extLst>
          </p:cNvPr>
          <p:cNvSpPr>
            <a:spLocks noGrp="1"/>
          </p:cNvSpPr>
          <p:nvPr>
            <p:ph sz="half" idx="2"/>
          </p:nvPr>
        </p:nvSpPr>
        <p:spPr>
          <a:xfrm>
            <a:off x="721079" y="2094297"/>
            <a:ext cx="10400593" cy="3977640"/>
          </a:xfrm>
        </p:spPr>
        <p:txBody>
          <a:bodyPr vert="horz" lIns="91440" tIns="45720" rIns="91440" bIns="45720" rtlCol="0" anchor="t">
            <a:noAutofit/>
          </a:bodyPr>
          <a:lstStyle/>
          <a:p>
            <a:pPr>
              <a:lnSpc>
                <a:spcPct val="100000"/>
              </a:lnSpc>
            </a:pPr>
            <a:r>
              <a:rPr lang="en-US" sz="2400">
                <a:solidFill>
                  <a:schemeClr val="tx1"/>
                </a:solidFill>
              </a:rPr>
              <a:t>Provides notice of listing to tenants and shares details about the property to DOH</a:t>
            </a:r>
            <a:endParaRPr lang="en-US"/>
          </a:p>
          <a:p>
            <a:pPr lvl="1">
              <a:lnSpc>
                <a:spcPct val="100000"/>
              </a:lnSpc>
            </a:pPr>
            <a:r>
              <a:rPr lang="en-US" sz="2000">
                <a:solidFill>
                  <a:schemeClr val="tx1"/>
                </a:solidFill>
              </a:rPr>
              <a:t>New version is </a:t>
            </a:r>
            <a:r>
              <a:rPr lang="en-US" sz="2000" b="1">
                <a:solidFill>
                  <a:schemeClr val="tx1"/>
                </a:solidFill>
              </a:rPr>
              <a:t>split into two documents</a:t>
            </a:r>
            <a:r>
              <a:rPr lang="en-US" sz="2000">
                <a:solidFill>
                  <a:schemeClr val="tx1"/>
                </a:solidFill>
              </a:rPr>
              <a:t>—Notice of Owner's Intent to Sell and Owner Declaration. The former is given to each unit by property owner then sent along to DOH, and the latter is submitted directly to DOH from owner.</a:t>
            </a:r>
          </a:p>
          <a:p>
            <a:pPr lvl="1">
              <a:lnSpc>
                <a:spcPct val="100000"/>
              </a:lnSpc>
            </a:pPr>
            <a:r>
              <a:rPr lang="en-US" sz="2000">
                <a:solidFill>
                  <a:schemeClr val="tx1"/>
                </a:solidFill>
              </a:rPr>
              <a:t>Waiver was removed and added to the Notice of Third-Party Purchase Agreement(though tenants can still waive in writing at any time). </a:t>
            </a:r>
            <a:endParaRPr lang="en-US">
              <a:solidFill>
                <a:schemeClr val="tx1"/>
              </a:solidFill>
            </a:endParaRPr>
          </a:p>
          <a:p>
            <a:pPr lvl="1">
              <a:lnSpc>
                <a:spcPct val="100000"/>
              </a:lnSpc>
            </a:pPr>
            <a:r>
              <a:rPr lang="en-US" sz="2000">
                <a:solidFill>
                  <a:schemeClr val="tx1"/>
                </a:solidFill>
              </a:rPr>
              <a:t>Owner side now has </a:t>
            </a:r>
            <a:r>
              <a:rPr lang="en-US" sz="2000" b="1">
                <a:solidFill>
                  <a:schemeClr val="tx1"/>
                </a:solidFill>
              </a:rPr>
              <a:t>attestations </a:t>
            </a:r>
            <a:r>
              <a:rPr lang="en-US" sz="2000">
                <a:solidFill>
                  <a:schemeClr val="tx1"/>
                </a:solidFill>
              </a:rPr>
              <a:t>to ensure that owners understand program rules and are liable for following them.</a:t>
            </a:r>
          </a:p>
          <a:p>
            <a:pPr marL="0" indent="0">
              <a:buNone/>
            </a:pPr>
            <a:endParaRPr lang="en-US" sz="2400">
              <a:solidFill>
                <a:schemeClr val="tx1"/>
              </a:solidFill>
            </a:endParaRPr>
          </a:p>
          <a:p>
            <a:endParaRPr lang="en-US"/>
          </a:p>
        </p:txBody>
      </p:sp>
      <p:sp>
        <p:nvSpPr>
          <p:cNvPr id="5" name="Slide Number Placeholder 4">
            <a:extLst>
              <a:ext uri="{FF2B5EF4-FFF2-40B4-BE49-F238E27FC236}">
                <a16:creationId xmlns:a16="http://schemas.microsoft.com/office/drawing/2014/main" id="{B8CAE7F4-08DC-58F9-61E1-410C92E1C3E8}"/>
              </a:ext>
            </a:extLst>
          </p:cNvPr>
          <p:cNvSpPr>
            <a:spLocks noGrp="1"/>
          </p:cNvSpPr>
          <p:nvPr>
            <p:ph type="sldNum" sz="quarter" idx="12"/>
          </p:nvPr>
        </p:nvSpPr>
        <p:spPr/>
        <p:txBody>
          <a:bodyPr/>
          <a:lstStyle/>
          <a:p>
            <a:fld id="{3FCCF984-64AA-42B4-8D2F-66BCDE3A50F4}" type="slidenum">
              <a:rPr lang="en-US" smtClean="0"/>
              <a:t>10</a:t>
            </a:fld>
            <a:endParaRPr lang="en-US"/>
          </a:p>
        </p:txBody>
      </p:sp>
    </p:spTree>
    <p:extLst>
      <p:ext uri="{BB962C8B-B14F-4D97-AF65-F5344CB8AC3E}">
        <p14:creationId xmlns:p14="http://schemas.microsoft.com/office/powerpoint/2010/main" val="235851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6C27E6-232B-AAF4-1B34-0DB9BC4E765E}"/>
              </a:ext>
            </a:extLst>
          </p:cNvPr>
          <p:cNvPicPr>
            <a:picLocks noGrp="1" noChangeAspect="1"/>
          </p:cNvPicPr>
          <p:nvPr>
            <p:ph sz="half" idx="1"/>
          </p:nvPr>
        </p:nvPicPr>
        <p:blipFill>
          <a:blip r:embed="rId3"/>
          <a:srcRect l="38334" t="13231" r="32674" b="25645"/>
          <a:stretch>
            <a:fillRect/>
          </a:stretch>
        </p:blipFill>
        <p:spPr>
          <a:xfrm>
            <a:off x="1208944" y="445033"/>
            <a:ext cx="4427770" cy="5828426"/>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47418F58-BAAB-D6D3-479A-D03B47E01359}"/>
              </a:ext>
            </a:extLst>
          </p:cNvPr>
          <p:cNvSpPr>
            <a:spLocks noGrp="1"/>
          </p:cNvSpPr>
          <p:nvPr>
            <p:ph type="sldNum" sz="quarter" idx="12"/>
          </p:nvPr>
        </p:nvSpPr>
        <p:spPr/>
        <p:txBody>
          <a:bodyPr/>
          <a:lstStyle/>
          <a:p>
            <a:fld id="{3FCCF984-64AA-42B4-8D2F-66BCDE3A50F4}" type="slidenum">
              <a:rPr lang="en-US" smtClean="0"/>
              <a:t>11</a:t>
            </a:fld>
            <a:endParaRPr lang="en-US"/>
          </a:p>
        </p:txBody>
      </p:sp>
      <p:pic>
        <p:nvPicPr>
          <p:cNvPr id="8" name="Picture 7">
            <a:extLst>
              <a:ext uri="{FF2B5EF4-FFF2-40B4-BE49-F238E27FC236}">
                <a16:creationId xmlns:a16="http://schemas.microsoft.com/office/drawing/2014/main" id="{430E0F75-1C8A-F60C-3DA7-1A9A2E164737}"/>
              </a:ext>
            </a:extLst>
          </p:cNvPr>
          <p:cNvPicPr>
            <a:picLocks noChangeAspect="1"/>
          </p:cNvPicPr>
          <p:nvPr/>
        </p:nvPicPr>
        <p:blipFill>
          <a:blip r:embed="rId4"/>
          <a:srcRect l="34627" t="10346" r="28377" b="11952"/>
          <a:stretch>
            <a:fillRect/>
          </a:stretch>
        </p:blipFill>
        <p:spPr>
          <a:xfrm>
            <a:off x="6463695" y="443254"/>
            <a:ext cx="4440526" cy="5830947"/>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6289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CBA6-2BA6-1B85-C9D4-143C6420BAA3}"/>
              </a:ext>
            </a:extLst>
          </p:cNvPr>
          <p:cNvSpPr>
            <a:spLocks noGrp="1"/>
          </p:cNvSpPr>
          <p:nvPr>
            <p:ph type="title"/>
          </p:nvPr>
        </p:nvSpPr>
        <p:spPr>
          <a:xfrm>
            <a:off x="1069848" y="484632"/>
            <a:ext cx="9929675" cy="1609344"/>
          </a:xfrm>
        </p:spPr>
        <p:txBody>
          <a:bodyPr/>
          <a:lstStyle/>
          <a:p>
            <a:r>
              <a:rPr lang="en-US"/>
              <a:t>Notice of Third-Party Purchase Agreement</a:t>
            </a:r>
          </a:p>
        </p:txBody>
      </p:sp>
      <p:sp>
        <p:nvSpPr>
          <p:cNvPr id="3" name="Content Placeholder 2">
            <a:extLst>
              <a:ext uri="{FF2B5EF4-FFF2-40B4-BE49-F238E27FC236}">
                <a16:creationId xmlns:a16="http://schemas.microsoft.com/office/drawing/2014/main" id="{67C0AFB0-BA85-E997-CD91-F15191D724BA}"/>
              </a:ext>
            </a:extLst>
          </p:cNvPr>
          <p:cNvSpPr>
            <a:spLocks noGrp="1"/>
          </p:cNvSpPr>
          <p:nvPr>
            <p:ph sz="half" idx="1"/>
          </p:nvPr>
        </p:nvSpPr>
        <p:spPr>
          <a:xfrm>
            <a:off x="1069848" y="2194560"/>
            <a:ext cx="9935250" cy="3977640"/>
          </a:xfrm>
        </p:spPr>
        <p:txBody>
          <a:bodyPr vert="horz" lIns="91440" tIns="45720" rIns="91440" bIns="45720" rtlCol="0" anchor="t">
            <a:normAutofit/>
          </a:bodyPr>
          <a:lstStyle/>
          <a:p>
            <a:r>
              <a:rPr lang="en-US" sz="2200">
                <a:solidFill>
                  <a:schemeClr val="tx1"/>
                </a:solidFill>
              </a:rPr>
              <a:t>Informs each unit of the terms of the third-party purchase offer.</a:t>
            </a:r>
          </a:p>
          <a:p>
            <a:pPr lvl="1"/>
            <a:r>
              <a:rPr lang="en-US" sz="2000">
                <a:solidFill>
                  <a:schemeClr val="tx1"/>
                </a:solidFill>
              </a:rPr>
              <a:t>Must be provided alongside a copy of the offer and any financial disclosures requested by tenants.</a:t>
            </a:r>
          </a:p>
          <a:p>
            <a:r>
              <a:rPr lang="en-US" sz="2200">
                <a:solidFill>
                  <a:schemeClr val="tx1"/>
                </a:solidFill>
              </a:rPr>
              <a:t>Instructions are now listed at the top</a:t>
            </a:r>
          </a:p>
          <a:p>
            <a:r>
              <a:rPr lang="en-US" sz="2200">
                <a:solidFill>
                  <a:schemeClr val="tx1"/>
                </a:solidFill>
              </a:rPr>
              <a:t>The </a:t>
            </a:r>
            <a:r>
              <a:rPr lang="en-US" sz="2200" b="1">
                <a:solidFill>
                  <a:schemeClr val="tx1"/>
                </a:solidFill>
              </a:rPr>
              <a:t>waiver </a:t>
            </a:r>
            <a:r>
              <a:rPr lang="en-US" sz="2200">
                <a:solidFill>
                  <a:schemeClr val="tx1"/>
                </a:solidFill>
              </a:rPr>
              <a:t>has been moved to this document</a:t>
            </a:r>
          </a:p>
          <a:p>
            <a:r>
              <a:rPr lang="en-US" sz="2200">
                <a:solidFill>
                  <a:schemeClr val="tx1"/>
                </a:solidFill>
              </a:rPr>
              <a:t>If the tenant or tenants in a unit do not respond to this notice after 15/30/90 days (depending on building size), their ROFR is considered waived. </a:t>
            </a:r>
          </a:p>
        </p:txBody>
      </p:sp>
      <p:sp>
        <p:nvSpPr>
          <p:cNvPr id="5" name="Slide Number Placeholder 4">
            <a:extLst>
              <a:ext uri="{FF2B5EF4-FFF2-40B4-BE49-F238E27FC236}">
                <a16:creationId xmlns:a16="http://schemas.microsoft.com/office/drawing/2014/main" id="{E102B091-00A2-EEA2-8C2C-CDFFBCD7267F}"/>
              </a:ext>
            </a:extLst>
          </p:cNvPr>
          <p:cNvSpPr>
            <a:spLocks noGrp="1"/>
          </p:cNvSpPr>
          <p:nvPr>
            <p:ph type="sldNum" sz="quarter" idx="12"/>
          </p:nvPr>
        </p:nvSpPr>
        <p:spPr/>
        <p:txBody>
          <a:bodyPr/>
          <a:lstStyle/>
          <a:p>
            <a:fld id="{3FCCF984-64AA-42B4-8D2F-66BCDE3A50F4}" type="slidenum">
              <a:rPr lang="en-US" smtClean="0"/>
              <a:t>12</a:t>
            </a:fld>
            <a:endParaRPr lang="en-US"/>
          </a:p>
        </p:txBody>
      </p:sp>
    </p:spTree>
    <p:extLst>
      <p:ext uri="{BB962C8B-B14F-4D97-AF65-F5344CB8AC3E}">
        <p14:creationId xmlns:p14="http://schemas.microsoft.com/office/powerpoint/2010/main" val="94945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CEC04F-82D5-1645-41FB-F5BD6259E7D0}"/>
              </a:ext>
            </a:extLst>
          </p:cNvPr>
          <p:cNvSpPr>
            <a:spLocks noGrp="1"/>
          </p:cNvSpPr>
          <p:nvPr>
            <p:ph type="sldNum" sz="quarter" idx="12"/>
          </p:nvPr>
        </p:nvSpPr>
        <p:spPr/>
        <p:txBody>
          <a:bodyPr/>
          <a:lstStyle/>
          <a:p>
            <a:fld id="{3FCCF984-64AA-42B4-8D2F-66BCDE3A50F4}" type="slidenum">
              <a:rPr lang="en-US" smtClean="0"/>
              <a:t>13</a:t>
            </a:fld>
            <a:endParaRPr lang="en-US"/>
          </a:p>
        </p:txBody>
      </p:sp>
      <p:pic>
        <p:nvPicPr>
          <p:cNvPr id="8" name="Content Placeholder 7">
            <a:extLst>
              <a:ext uri="{FF2B5EF4-FFF2-40B4-BE49-F238E27FC236}">
                <a16:creationId xmlns:a16="http://schemas.microsoft.com/office/drawing/2014/main" id="{95B291F5-E6F4-A878-205B-270BF4A921D8}"/>
              </a:ext>
            </a:extLst>
          </p:cNvPr>
          <p:cNvPicPr>
            <a:picLocks noGrp="1" noChangeAspect="1"/>
          </p:cNvPicPr>
          <p:nvPr>
            <p:ph sz="half" idx="2"/>
          </p:nvPr>
        </p:nvPicPr>
        <p:blipFill>
          <a:blip r:embed="rId3"/>
          <a:srcRect l="35438" t="15135" r="29824" b="11883"/>
          <a:stretch>
            <a:fillRect/>
          </a:stretch>
        </p:blipFill>
        <p:spPr>
          <a:xfrm>
            <a:off x="1588703" y="576845"/>
            <a:ext cx="4300144" cy="5698186"/>
          </a:xfrm>
          <a:prstGeom prst="rect">
            <a:avLst/>
          </a:prstGeom>
          <a:ln>
            <a:solidFill>
              <a:schemeClr val="tx1"/>
            </a:solidFill>
          </a:ln>
        </p:spPr>
      </p:pic>
      <p:pic>
        <p:nvPicPr>
          <p:cNvPr id="12" name="Content Placeholder 5">
            <a:extLst>
              <a:ext uri="{FF2B5EF4-FFF2-40B4-BE49-F238E27FC236}">
                <a16:creationId xmlns:a16="http://schemas.microsoft.com/office/drawing/2014/main" id="{DACF8887-F40E-E242-838B-7231FB98748E}"/>
              </a:ext>
            </a:extLst>
          </p:cNvPr>
          <p:cNvPicPr>
            <a:picLocks noChangeAspect="1"/>
          </p:cNvPicPr>
          <p:nvPr/>
        </p:nvPicPr>
        <p:blipFill>
          <a:blip r:embed="rId4"/>
          <a:srcRect l="35371" t="15499" r="29727" b="11326"/>
          <a:stretch>
            <a:fillRect/>
          </a:stretch>
        </p:blipFill>
        <p:spPr>
          <a:xfrm>
            <a:off x="6476023" y="579514"/>
            <a:ext cx="4309739" cy="5703990"/>
          </a:xfrm>
          <a:prstGeom prst="rect">
            <a:avLst/>
          </a:prstGeom>
          <a:ln w="12700" cap="sq">
            <a:solidFill>
              <a:schemeClr val="tx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9659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1D84-683C-9602-A537-BAFED8FFE541}"/>
              </a:ext>
            </a:extLst>
          </p:cNvPr>
          <p:cNvSpPr>
            <a:spLocks noGrp="1"/>
          </p:cNvSpPr>
          <p:nvPr>
            <p:ph type="title"/>
          </p:nvPr>
        </p:nvSpPr>
        <p:spPr/>
        <p:txBody>
          <a:bodyPr>
            <a:normAutofit/>
          </a:bodyPr>
          <a:lstStyle/>
          <a:p>
            <a:r>
              <a:rPr lang="en-US"/>
              <a:t>Outline of TOPA Process</a:t>
            </a:r>
          </a:p>
        </p:txBody>
      </p:sp>
      <p:sp>
        <p:nvSpPr>
          <p:cNvPr id="5" name="Slide Number Placeholder 4">
            <a:extLst>
              <a:ext uri="{FF2B5EF4-FFF2-40B4-BE49-F238E27FC236}">
                <a16:creationId xmlns:a16="http://schemas.microsoft.com/office/drawing/2014/main" id="{4CBF0FE1-5174-6193-C98F-C071A4BD328C}"/>
              </a:ext>
            </a:extLst>
          </p:cNvPr>
          <p:cNvSpPr>
            <a:spLocks noGrp="1"/>
          </p:cNvSpPr>
          <p:nvPr>
            <p:ph type="sldNum" sz="quarter" idx="12"/>
          </p:nvPr>
        </p:nvSpPr>
        <p:spPr/>
        <p:txBody>
          <a:bodyPr/>
          <a:lstStyle/>
          <a:p>
            <a:fld id="{3FCCF984-64AA-42B4-8D2F-66BCDE3A50F4}" type="slidenum">
              <a:rPr lang="en-US" smtClean="0"/>
              <a:t>14</a:t>
            </a:fld>
            <a:endParaRPr lang="en-US"/>
          </a:p>
        </p:txBody>
      </p:sp>
      <p:sp>
        <p:nvSpPr>
          <p:cNvPr id="4" name="Arrow: Right 3">
            <a:extLst>
              <a:ext uri="{FF2B5EF4-FFF2-40B4-BE49-F238E27FC236}">
                <a16:creationId xmlns:a16="http://schemas.microsoft.com/office/drawing/2014/main" id="{F5CFBFEE-D8D9-2C82-39D5-7356775A17D6}"/>
              </a:ext>
            </a:extLst>
          </p:cNvPr>
          <p:cNvSpPr/>
          <p:nvPr/>
        </p:nvSpPr>
        <p:spPr>
          <a:xfrm>
            <a:off x="2001520" y="3582416"/>
            <a:ext cx="546608" cy="4226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F432D3-CAA1-DCA7-08D2-E8AFE36EAFF4}"/>
              </a:ext>
            </a:extLst>
          </p:cNvPr>
          <p:cNvSpPr/>
          <p:nvPr/>
        </p:nvSpPr>
        <p:spPr>
          <a:xfrm>
            <a:off x="2598505" y="3009138"/>
            <a:ext cx="1565063" cy="1355598"/>
          </a:xfrm>
          <a:prstGeom prst="rect">
            <a:avLst/>
          </a:prstGeom>
          <a:solidFill>
            <a:srgbClr val="0FC7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List the property publicly when the 30-60 days expire</a:t>
            </a:r>
          </a:p>
        </p:txBody>
      </p:sp>
      <p:sp>
        <p:nvSpPr>
          <p:cNvPr id="9" name="Rectangle 8">
            <a:extLst>
              <a:ext uri="{FF2B5EF4-FFF2-40B4-BE49-F238E27FC236}">
                <a16:creationId xmlns:a16="http://schemas.microsoft.com/office/drawing/2014/main" id="{DC42357D-C9D3-1E65-8F55-F6EC9C429E0F}"/>
              </a:ext>
            </a:extLst>
          </p:cNvPr>
          <p:cNvSpPr/>
          <p:nvPr/>
        </p:nvSpPr>
        <p:spPr>
          <a:xfrm>
            <a:off x="4997534" y="3009138"/>
            <a:ext cx="1919394" cy="1355598"/>
          </a:xfrm>
          <a:prstGeom prst="rect">
            <a:avLst/>
          </a:prstGeom>
          <a:solidFill>
            <a:srgbClr val="0FC7F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Offer is received, owner gives Notice of Third-Party Purchase Agreement, a copy of the sale contract, and financial disclosures to each unit</a:t>
            </a:r>
          </a:p>
        </p:txBody>
      </p:sp>
      <p:sp>
        <p:nvSpPr>
          <p:cNvPr id="10" name="Arrow: Right 9">
            <a:extLst>
              <a:ext uri="{FF2B5EF4-FFF2-40B4-BE49-F238E27FC236}">
                <a16:creationId xmlns:a16="http://schemas.microsoft.com/office/drawing/2014/main" id="{D065477E-8670-64AF-7849-2D2FC73DF70C}"/>
              </a:ext>
            </a:extLst>
          </p:cNvPr>
          <p:cNvSpPr/>
          <p:nvPr/>
        </p:nvSpPr>
        <p:spPr>
          <a:xfrm>
            <a:off x="4277360" y="3582415"/>
            <a:ext cx="587248" cy="4226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6A34CC5-756A-AE0C-1602-76F45B42CF4B}"/>
              </a:ext>
            </a:extLst>
          </p:cNvPr>
          <p:cNvSpPr/>
          <p:nvPr/>
        </p:nvSpPr>
        <p:spPr>
          <a:xfrm>
            <a:off x="7040879" y="3582414"/>
            <a:ext cx="546608" cy="4226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656923-17E1-B13E-5668-CB7245F0094D}"/>
              </a:ext>
            </a:extLst>
          </p:cNvPr>
          <p:cNvSpPr/>
          <p:nvPr/>
        </p:nvSpPr>
        <p:spPr>
          <a:xfrm>
            <a:off x="7699247" y="2884714"/>
            <a:ext cx="1605280" cy="1480022"/>
          </a:xfrm>
          <a:prstGeom prst="rect">
            <a:avLst/>
          </a:prstGeom>
          <a:solidFill>
            <a:srgbClr val="0FC7F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Tenants either exercise, waive, or transfer ROFR, providing necessary financial assurances if they exercise</a:t>
            </a:r>
          </a:p>
        </p:txBody>
      </p:sp>
      <p:sp>
        <p:nvSpPr>
          <p:cNvPr id="14" name="Rectangle 13">
            <a:extLst>
              <a:ext uri="{FF2B5EF4-FFF2-40B4-BE49-F238E27FC236}">
                <a16:creationId xmlns:a16="http://schemas.microsoft.com/office/drawing/2014/main" id="{CF720E49-82A3-1E40-849A-BBA1ACCCAC8D}"/>
              </a:ext>
            </a:extLst>
          </p:cNvPr>
          <p:cNvSpPr/>
          <p:nvPr/>
        </p:nvSpPr>
        <p:spPr>
          <a:xfrm>
            <a:off x="292607" y="3009138"/>
            <a:ext cx="1554480" cy="1355598"/>
          </a:xfrm>
          <a:prstGeom prst="rect">
            <a:avLst/>
          </a:prstGeom>
          <a:solidFill>
            <a:srgbClr val="0FC7F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rPr>
              <a:t>Give Notice of Owner's Intent to Sell to each unit 30-60 days in advance</a:t>
            </a:r>
          </a:p>
          <a:p>
            <a:pPr algn="ctr"/>
            <a:endParaRPr lang="en-US" sz="1200">
              <a:solidFill>
                <a:schemeClr val="tx1"/>
              </a:solidFill>
            </a:endParaRPr>
          </a:p>
        </p:txBody>
      </p:sp>
      <p:sp>
        <p:nvSpPr>
          <p:cNvPr id="15" name="Arrow: Right 14">
            <a:extLst>
              <a:ext uri="{FF2B5EF4-FFF2-40B4-BE49-F238E27FC236}">
                <a16:creationId xmlns:a16="http://schemas.microsoft.com/office/drawing/2014/main" id="{E515CA81-7631-C75E-E179-902DEE7B4A19}"/>
              </a:ext>
            </a:extLst>
          </p:cNvPr>
          <p:cNvSpPr/>
          <p:nvPr/>
        </p:nvSpPr>
        <p:spPr>
          <a:xfrm>
            <a:off x="9397998" y="3562093"/>
            <a:ext cx="546608" cy="4226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E7018B-E7FF-75DF-816E-B828ACEE109E}"/>
              </a:ext>
            </a:extLst>
          </p:cNvPr>
          <p:cNvSpPr/>
          <p:nvPr/>
        </p:nvSpPr>
        <p:spPr>
          <a:xfrm>
            <a:off x="10015303" y="3009138"/>
            <a:ext cx="1605280" cy="1355598"/>
          </a:xfrm>
          <a:prstGeom prst="rect">
            <a:avLst/>
          </a:prstGeom>
          <a:solidFill>
            <a:srgbClr val="0FC7F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Owner moves forward with tenant(s) or third-party purchaser</a:t>
            </a:r>
          </a:p>
        </p:txBody>
      </p:sp>
    </p:spTree>
    <p:extLst>
      <p:ext uri="{BB962C8B-B14F-4D97-AF65-F5344CB8AC3E}">
        <p14:creationId xmlns:p14="http://schemas.microsoft.com/office/powerpoint/2010/main" val="1092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806E5-2A72-42E8-174B-1BFF22A83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81953-F308-4D60-7486-D2476D7CF765}"/>
              </a:ext>
            </a:extLst>
          </p:cNvPr>
          <p:cNvSpPr>
            <a:spLocks noGrp="1"/>
          </p:cNvSpPr>
          <p:nvPr>
            <p:ph type="title"/>
          </p:nvPr>
        </p:nvSpPr>
        <p:spPr>
          <a:xfrm>
            <a:off x="1069848" y="484632"/>
            <a:ext cx="10561944" cy="1609344"/>
          </a:xfrm>
        </p:spPr>
        <p:txBody>
          <a:bodyPr/>
          <a:lstStyle/>
          <a:p>
            <a:r>
              <a:rPr lang="en-US"/>
              <a:t>E-Form Submission Portal</a:t>
            </a:r>
          </a:p>
        </p:txBody>
      </p:sp>
      <p:sp>
        <p:nvSpPr>
          <p:cNvPr id="3" name="Content Placeholder 2">
            <a:extLst>
              <a:ext uri="{FF2B5EF4-FFF2-40B4-BE49-F238E27FC236}">
                <a16:creationId xmlns:a16="http://schemas.microsoft.com/office/drawing/2014/main" id="{3C9E6FF8-C1C7-F265-5053-FF101BADA753}"/>
              </a:ext>
            </a:extLst>
          </p:cNvPr>
          <p:cNvSpPr>
            <a:spLocks noGrp="1"/>
          </p:cNvSpPr>
          <p:nvPr>
            <p:ph sz="half" idx="1"/>
          </p:nvPr>
        </p:nvSpPr>
        <p:spPr>
          <a:xfrm>
            <a:off x="1069848" y="2194560"/>
            <a:ext cx="10681546" cy="3977640"/>
          </a:xfrm>
        </p:spPr>
        <p:txBody>
          <a:bodyPr vert="horz" lIns="91440" tIns="45720" rIns="91440" bIns="45720" rtlCol="0" anchor="t">
            <a:normAutofit/>
          </a:bodyPr>
          <a:lstStyle/>
          <a:p>
            <a:pPr>
              <a:lnSpc>
                <a:spcPct val="100000"/>
              </a:lnSpc>
            </a:pPr>
            <a:r>
              <a:rPr lang="en-US" sz="2400">
                <a:solidFill>
                  <a:schemeClr val="tx1"/>
                </a:solidFill>
              </a:rPr>
              <a:t>Replaces email as the primary submission medium for all documents.</a:t>
            </a:r>
            <a:endParaRPr lang="en-US">
              <a:solidFill>
                <a:schemeClr val="tx1"/>
              </a:solidFill>
            </a:endParaRPr>
          </a:p>
          <a:p>
            <a:pPr lvl="1">
              <a:lnSpc>
                <a:spcPct val="100000"/>
              </a:lnSpc>
            </a:pPr>
            <a:r>
              <a:rPr lang="en-US" sz="2400">
                <a:solidFill>
                  <a:schemeClr val="tx1"/>
                </a:solidFill>
              </a:rPr>
              <a:t>Benefits: easier documentation and data-collection, quicker responses</a:t>
            </a:r>
          </a:p>
          <a:p>
            <a:pPr>
              <a:lnSpc>
                <a:spcPct val="100000"/>
              </a:lnSpc>
            </a:pPr>
            <a:r>
              <a:rPr lang="en-US" sz="2400">
                <a:solidFill>
                  <a:schemeClr val="tx1"/>
                </a:solidFill>
              </a:rPr>
              <a:t>We are currently in a one-month grace period—submitting on portal will be compulsory by May 6th</a:t>
            </a:r>
          </a:p>
          <a:p>
            <a:pPr lvl="1">
              <a:lnSpc>
                <a:spcPct val="100000"/>
              </a:lnSpc>
            </a:pPr>
            <a:r>
              <a:rPr lang="en-US" sz="2200">
                <a:solidFill>
                  <a:schemeClr val="tx1"/>
                </a:solidFill>
              </a:rPr>
              <a:t>Exemptions considered on a case-by-case basis for people with limited technological literacy</a:t>
            </a:r>
          </a:p>
          <a:p>
            <a:pPr lvl="1"/>
            <a:endParaRPr lang="en-US">
              <a:solidFill>
                <a:schemeClr val="tx1"/>
              </a:solidFill>
            </a:endParaRPr>
          </a:p>
          <a:p>
            <a:pPr marL="274320" lvl="1" indent="0">
              <a:buNone/>
            </a:pPr>
            <a:endParaRPr lang="en-US">
              <a:solidFill>
                <a:schemeClr val="tx1"/>
              </a:solidFill>
            </a:endParaRPr>
          </a:p>
          <a:p>
            <a:pPr marL="274320" lvl="1" indent="0">
              <a:buNone/>
            </a:pPr>
            <a:endParaRPr lang="en-US">
              <a:solidFill>
                <a:schemeClr val="tx1"/>
              </a:solidFill>
            </a:endParaRPr>
          </a:p>
          <a:p>
            <a:endParaRPr lang="en-US">
              <a:solidFill>
                <a:schemeClr val="tx1"/>
              </a:solidFill>
            </a:endParaRPr>
          </a:p>
          <a:p>
            <a:pPr marL="274320" lvl="1" indent="0">
              <a:buNone/>
            </a:pPr>
            <a:endParaRPr lang="en-US">
              <a:solidFill>
                <a:schemeClr val="tx1"/>
              </a:solidFill>
            </a:endParaRPr>
          </a:p>
          <a:p>
            <a:endParaRPr lang="en-US">
              <a:solidFill>
                <a:schemeClr val="tx1"/>
              </a:solidFill>
            </a:endParaRPr>
          </a:p>
          <a:p>
            <a:pPr marL="0" indent="0">
              <a:buNone/>
            </a:pPr>
            <a:endParaRPr lang="en-US">
              <a:solidFill>
                <a:schemeClr val="tx1"/>
              </a:solidFill>
            </a:endParaRPr>
          </a:p>
        </p:txBody>
      </p:sp>
      <p:sp>
        <p:nvSpPr>
          <p:cNvPr id="5" name="Slide Number Placeholder 4">
            <a:extLst>
              <a:ext uri="{FF2B5EF4-FFF2-40B4-BE49-F238E27FC236}">
                <a16:creationId xmlns:a16="http://schemas.microsoft.com/office/drawing/2014/main" id="{CABF6D6F-E625-1202-37EF-1C7BFFFB446E}"/>
              </a:ext>
            </a:extLst>
          </p:cNvPr>
          <p:cNvSpPr>
            <a:spLocks noGrp="1"/>
          </p:cNvSpPr>
          <p:nvPr>
            <p:ph type="sldNum" sz="quarter" idx="12"/>
          </p:nvPr>
        </p:nvSpPr>
        <p:spPr/>
        <p:txBody>
          <a:bodyPr/>
          <a:lstStyle/>
          <a:p>
            <a:fld id="{3FCCF984-64AA-42B4-8D2F-66BCDE3A50F4}" type="slidenum">
              <a:rPr lang="en-US" smtClean="0"/>
              <a:t>15</a:t>
            </a:fld>
            <a:endParaRPr lang="en-US"/>
          </a:p>
        </p:txBody>
      </p:sp>
    </p:spTree>
    <p:extLst>
      <p:ext uri="{BB962C8B-B14F-4D97-AF65-F5344CB8AC3E}">
        <p14:creationId xmlns:p14="http://schemas.microsoft.com/office/powerpoint/2010/main" val="407082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95C4-4A92-0E44-8049-4001FCE4490C}"/>
              </a:ext>
            </a:extLst>
          </p:cNvPr>
          <p:cNvSpPr>
            <a:spLocks noGrp="1"/>
          </p:cNvSpPr>
          <p:nvPr>
            <p:ph type="title"/>
          </p:nvPr>
        </p:nvSpPr>
        <p:spPr/>
        <p:txBody>
          <a:bodyPr/>
          <a:lstStyle/>
          <a:p>
            <a:r>
              <a:rPr lang="en-US"/>
              <a:t>Website Changes</a:t>
            </a:r>
          </a:p>
        </p:txBody>
      </p:sp>
      <p:sp>
        <p:nvSpPr>
          <p:cNvPr id="3" name="Content Placeholder 2">
            <a:extLst>
              <a:ext uri="{FF2B5EF4-FFF2-40B4-BE49-F238E27FC236}">
                <a16:creationId xmlns:a16="http://schemas.microsoft.com/office/drawing/2014/main" id="{0E62AF5B-874E-D9B0-CC0C-5CC1DD7DD378}"/>
              </a:ext>
            </a:extLst>
          </p:cNvPr>
          <p:cNvSpPr>
            <a:spLocks noGrp="1"/>
          </p:cNvSpPr>
          <p:nvPr>
            <p:ph sz="half" idx="1"/>
          </p:nvPr>
        </p:nvSpPr>
        <p:spPr>
          <a:xfrm>
            <a:off x="750231" y="2266950"/>
            <a:ext cx="11041380" cy="3685963"/>
          </a:xfrm>
        </p:spPr>
        <p:txBody>
          <a:bodyPr vert="horz" lIns="91440" tIns="45720" rIns="91440" bIns="45720" rtlCol="0" anchor="t">
            <a:normAutofit/>
          </a:bodyPr>
          <a:lstStyle/>
          <a:p>
            <a:r>
              <a:rPr lang="en-US">
                <a:solidFill>
                  <a:schemeClr val="tx1"/>
                </a:solidFill>
              </a:rPr>
              <a:t>The TOPA website contains all the forms needed to successfully complete the TOPA process as well as a link to the portal and other resources </a:t>
            </a:r>
          </a:p>
          <a:p>
            <a:r>
              <a:rPr lang="en-US">
                <a:solidFill>
                  <a:schemeClr val="tx1"/>
                </a:solidFill>
              </a:rPr>
              <a:t>We have also included additional information about the TOPA process on the website.</a:t>
            </a:r>
          </a:p>
          <a:p>
            <a:r>
              <a:rPr lang="en-US">
                <a:solidFill>
                  <a:schemeClr val="tx1"/>
                </a:solidFill>
                <a:hlinkClick r:id="rId2">
                  <a:extLst>
                    <a:ext uri="{A12FA001-AC4F-418D-AE19-62706E023703}">
                      <ahyp:hlinkClr xmlns:ahyp="http://schemas.microsoft.com/office/drawing/2018/hyperlinkcolor" val="tx"/>
                    </a:ext>
                  </a:extLst>
                </a:hlinkClick>
              </a:rPr>
              <a:t>https://www.chicago.gov/topa</a:t>
            </a:r>
          </a:p>
          <a:p>
            <a:pPr marL="0" indent="0">
              <a:buNone/>
            </a:pPr>
            <a:endParaRPr lang="en-US">
              <a:solidFill>
                <a:schemeClr val="tx1"/>
              </a:solidFill>
            </a:endParaRPr>
          </a:p>
          <a:p>
            <a:pPr marL="0" indent="0">
              <a:buNone/>
            </a:pPr>
            <a:endParaRPr lang="en-US">
              <a:solidFill>
                <a:schemeClr val="tx1"/>
              </a:solidFill>
            </a:endParaRPr>
          </a:p>
          <a:p>
            <a:endParaRPr lang="en-US">
              <a:solidFill>
                <a:schemeClr val="tx1"/>
              </a:solidFill>
            </a:endParaRPr>
          </a:p>
          <a:p>
            <a:pPr marL="0" indent="0">
              <a:buNone/>
            </a:pPr>
            <a:endParaRPr lang="en-US">
              <a:solidFill>
                <a:schemeClr val="tx1"/>
              </a:solidFill>
            </a:endParaRPr>
          </a:p>
        </p:txBody>
      </p:sp>
      <p:sp>
        <p:nvSpPr>
          <p:cNvPr id="5" name="Slide Number Placeholder 4">
            <a:extLst>
              <a:ext uri="{FF2B5EF4-FFF2-40B4-BE49-F238E27FC236}">
                <a16:creationId xmlns:a16="http://schemas.microsoft.com/office/drawing/2014/main" id="{2B4CD2D6-F04D-2500-B078-0E43F99B6095}"/>
              </a:ext>
            </a:extLst>
          </p:cNvPr>
          <p:cNvSpPr>
            <a:spLocks noGrp="1"/>
          </p:cNvSpPr>
          <p:nvPr>
            <p:ph type="sldNum" sz="quarter" idx="12"/>
          </p:nvPr>
        </p:nvSpPr>
        <p:spPr/>
        <p:txBody>
          <a:bodyPr/>
          <a:lstStyle/>
          <a:p>
            <a:fld id="{3FCCF984-64AA-42B4-8D2F-66BCDE3A50F4}" type="slidenum">
              <a:rPr lang="en-US" smtClean="0"/>
              <a:t>16</a:t>
            </a:fld>
            <a:endParaRPr lang="en-US"/>
          </a:p>
        </p:txBody>
      </p:sp>
    </p:spTree>
    <p:extLst>
      <p:ext uri="{BB962C8B-B14F-4D97-AF65-F5344CB8AC3E}">
        <p14:creationId xmlns:p14="http://schemas.microsoft.com/office/powerpoint/2010/main" val="2189309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86F1-2454-AEA4-C505-872C99886637}"/>
              </a:ext>
            </a:extLst>
          </p:cNvPr>
          <p:cNvSpPr>
            <a:spLocks noGrp="1"/>
          </p:cNvSpPr>
          <p:nvPr>
            <p:ph type="title"/>
          </p:nvPr>
        </p:nvSpPr>
        <p:spPr/>
        <p:txBody>
          <a:bodyPr>
            <a:normAutofit/>
          </a:bodyPr>
          <a:lstStyle/>
          <a:p>
            <a:r>
              <a:rPr lang="en-US" sz="3600"/>
              <a:t>Expanded Language Access</a:t>
            </a:r>
          </a:p>
        </p:txBody>
      </p:sp>
      <p:sp>
        <p:nvSpPr>
          <p:cNvPr id="3" name="Content Placeholder 2">
            <a:extLst>
              <a:ext uri="{FF2B5EF4-FFF2-40B4-BE49-F238E27FC236}">
                <a16:creationId xmlns:a16="http://schemas.microsoft.com/office/drawing/2014/main" id="{BDECD8DA-8CB7-4309-1599-1A35520211C5}"/>
              </a:ext>
            </a:extLst>
          </p:cNvPr>
          <p:cNvSpPr>
            <a:spLocks noGrp="1"/>
          </p:cNvSpPr>
          <p:nvPr>
            <p:ph sz="half" idx="1"/>
          </p:nvPr>
        </p:nvSpPr>
        <p:spPr>
          <a:xfrm>
            <a:off x="1069848" y="2194560"/>
            <a:ext cx="9806202" cy="3977640"/>
          </a:xfrm>
        </p:spPr>
        <p:txBody>
          <a:bodyPr vert="horz" lIns="91440" tIns="45720" rIns="91440" bIns="45720" rtlCol="0" anchor="t">
            <a:normAutofit/>
          </a:bodyPr>
          <a:lstStyle/>
          <a:p>
            <a:pPr>
              <a:lnSpc>
                <a:spcPct val="100000"/>
              </a:lnSpc>
            </a:pPr>
            <a:r>
              <a:rPr lang="en-US">
                <a:solidFill>
                  <a:schemeClr val="tx1"/>
                </a:solidFill>
              </a:rPr>
              <a:t>Property owners </a:t>
            </a:r>
            <a:r>
              <a:rPr lang="en-US" b="1">
                <a:solidFill>
                  <a:schemeClr val="tx1"/>
                </a:solidFill>
              </a:rPr>
              <a:t>must submit</a:t>
            </a:r>
            <a:r>
              <a:rPr lang="en-US">
                <a:solidFill>
                  <a:schemeClr val="tx1"/>
                </a:solidFill>
              </a:rPr>
              <a:t> the following notices in both </a:t>
            </a:r>
            <a:r>
              <a:rPr lang="en-US" b="1">
                <a:solidFill>
                  <a:schemeClr val="tx1"/>
                </a:solidFill>
              </a:rPr>
              <a:t>English and Spanish</a:t>
            </a:r>
            <a:r>
              <a:rPr lang="en-US">
                <a:solidFill>
                  <a:schemeClr val="tx1"/>
                </a:solidFill>
              </a:rPr>
              <a:t>:</a:t>
            </a:r>
          </a:p>
          <a:p>
            <a:pPr lvl="2">
              <a:lnSpc>
                <a:spcPct val="100000"/>
              </a:lnSpc>
            </a:pPr>
            <a:r>
              <a:rPr lang="en-US" sz="1800">
                <a:solidFill>
                  <a:schemeClr val="tx1"/>
                </a:solidFill>
              </a:rPr>
              <a:t>Tenant Notice of Intent to Sell</a:t>
            </a:r>
          </a:p>
          <a:p>
            <a:pPr lvl="2">
              <a:lnSpc>
                <a:spcPct val="100000"/>
              </a:lnSpc>
            </a:pPr>
            <a:r>
              <a:rPr lang="en-US" sz="1800">
                <a:solidFill>
                  <a:schemeClr val="tx1"/>
                </a:solidFill>
              </a:rPr>
              <a:t>Public Notice of Intent to Sell</a:t>
            </a:r>
          </a:p>
          <a:p>
            <a:pPr lvl="2">
              <a:lnSpc>
                <a:spcPct val="100000"/>
              </a:lnSpc>
            </a:pPr>
            <a:r>
              <a:rPr lang="en-US" sz="1800">
                <a:solidFill>
                  <a:schemeClr val="tx1"/>
                </a:solidFill>
              </a:rPr>
              <a:t>Notice of Third-Party Purchase Agreement</a:t>
            </a:r>
          </a:p>
          <a:p>
            <a:pPr>
              <a:lnSpc>
                <a:spcPct val="100000"/>
              </a:lnSpc>
            </a:pPr>
            <a:r>
              <a:rPr lang="en-US">
                <a:solidFill>
                  <a:schemeClr val="tx1"/>
                </a:solidFill>
              </a:rPr>
              <a:t>Spanish forms are on the website in addition to other frequently spoken languages.</a:t>
            </a:r>
          </a:p>
          <a:p>
            <a:pPr lvl="1">
              <a:lnSpc>
                <a:spcPct val="100000"/>
              </a:lnSpc>
            </a:pPr>
            <a:r>
              <a:rPr lang="en-US">
                <a:solidFill>
                  <a:schemeClr val="tx1"/>
                </a:solidFill>
              </a:rPr>
              <a:t>Arabic, Chinese, French, Polish, and Tagalog.</a:t>
            </a:r>
          </a:p>
          <a:p>
            <a:pPr lvl="1">
              <a:lnSpc>
                <a:spcPct val="100000"/>
              </a:lnSpc>
            </a:pPr>
            <a:r>
              <a:rPr lang="en-US">
                <a:solidFill>
                  <a:schemeClr val="tx1"/>
                </a:solidFill>
              </a:rPr>
              <a:t>If a tenant speaks neither English nor Spanish, their timelines don’t start until they receive the documents in their preferred language</a:t>
            </a:r>
          </a:p>
          <a:p>
            <a:endParaRPr lang="en-US"/>
          </a:p>
        </p:txBody>
      </p:sp>
      <p:sp>
        <p:nvSpPr>
          <p:cNvPr id="5" name="Slide Number Placeholder 4">
            <a:extLst>
              <a:ext uri="{FF2B5EF4-FFF2-40B4-BE49-F238E27FC236}">
                <a16:creationId xmlns:a16="http://schemas.microsoft.com/office/drawing/2014/main" id="{D6BA5C56-1B7A-18F5-748B-BAB8BC121444}"/>
              </a:ext>
            </a:extLst>
          </p:cNvPr>
          <p:cNvSpPr>
            <a:spLocks noGrp="1"/>
          </p:cNvSpPr>
          <p:nvPr>
            <p:ph type="sldNum" sz="quarter" idx="12"/>
          </p:nvPr>
        </p:nvSpPr>
        <p:spPr/>
        <p:txBody>
          <a:bodyPr/>
          <a:lstStyle/>
          <a:p>
            <a:fld id="{3FCCF984-64AA-42B4-8D2F-66BCDE3A50F4}" type="slidenum">
              <a:rPr lang="en-US" smtClean="0"/>
              <a:t>17</a:t>
            </a:fld>
            <a:endParaRPr lang="en-US"/>
          </a:p>
        </p:txBody>
      </p:sp>
    </p:spTree>
    <p:extLst>
      <p:ext uri="{BB962C8B-B14F-4D97-AF65-F5344CB8AC3E}">
        <p14:creationId xmlns:p14="http://schemas.microsoft.com/office/powerpoint/2010/main" val="272299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B6D6-75C9-A909-7AC0-9AF8ABF272F6}"/>
              </a:ext>
            </a:extLst>
          </p:cNvPr>
          <p:cNvSpPr>
            <a:spLocks noGrp="1"/>
          </p:cNvSpPr>
          <p:nvPr>
            <p:ph type="title"/>
          </p:nvPr>
        </p:nvSpPr>
        <p:spPr/>
        <p:txBody>
          <a:bodyPr>
            <a:normAutofit/>
          </a:bodyPr>
          <a:lstStyle/>
          <a:p>
            <a:r>
              <a:rPr lang="en-US" sz="4800">
                <a:latin typeface="Calibri"/>
                <a:ea typeface="Calibri"/>
                <a:cs typeface="Calibri"/>
              </a:rPr>
              <a:t>Additional Learning</a:t>
            </a:r>
            <a:endParaRPr lang="en-US"/>
          </a:p>
        </p:txBody>
      </p:sp>
      <p:sp>
        <p:nvSpPr>
          <p:cNvPr id="3" name="Content Placeholder 2">
            <a:extLst>
              <a:ext uri="{FF2B5EF4-FFF2-40B4-BE49-F238E27FC236}">
                <a16:creationId xmlns:a16="http://schemas.microsoft.com/office/drawing/2014/main" id="{0FE801ED-66A3-DED9-9929-F3F70A886245}"/>
              </a:ext>
            </a:extLst>
          </p:cNvPr>
          <p:cNvSpPr>
            <a:spLocks noGrp="1"/>
          </p:cNvSpPr>
          <p:nvPr>
            <p:ph sz="half" idx="1"/>
          </p:nvPr>
        </p:nvSpPr>
        <p:spPr>
          <a:xfrm>
            <a:off x="1069848" y="2108296"/>
            <a:ext cx="10060125" cy="4063904"/>
          </a:xfrm>
        </p:spPr>
        <p:txBody>
          <a:bodyPr vert="horz" lIns="91440" tIns="45720" rIns="91440" bIns="45720" rtlCol="0" anchor="t">
            <a:noAutofit/>
          </a:bodyPr>
          <a:lstStyle/>
          <a:p>
            <a:pPr>
              <a:lnSpc>
                <a:spcPct val="100000"/>
              </a:lnSpc>
            </a:pPr>
            <a:r>
              <a:rPr lang="en-US">
                <a:solidFill>
                  <a:srgbClr val="333333"/>
                </a:solidFill>
                <a:ea typeface="Calibri"/>
                <a:cs typeface="Calibri"/>
              </a:rPr>
              <a:t>Review M</a:t>
            </a:r>
            <a:r>
              <a:rPr lang="en-US">
                <a:solidFill>
                  <a:srgbClr val="000000"/>
                </a:solidFill>
                <a:ea typeface="Calibri"/>
                <a:cs typeface="Calibri"/>
              </a:rPr>
              <a:t>unicipal Code of Chicago Sections </a:t>
            </a:r>
            <a:r>
              <a:rPr lang="en-US">
                <a:solidFill>
                  <a:srgbClr val="000000"/>
                </a:solidFill>
                <a:ea typeface="Calibri"/>
                <a:cs typeface="Calibri"/>
                <a:hlinkClick r:id="rId3"/>
              </a:rPr>
              <a:t>5-10 </a:t>
            </a:r>
            <a:r>
              <a:rPr lang="en-US">
                <a:solidFill>
                  <a:srgbClr val="000000"/>
                </a:solidFill>
                <a:ea typeface="Calibri"/>
                <a:cs typeface="Calibri"/>
              </a:rPr>
              <a:t>and </a:t>
            </a:r>
            <a:r>
              <a:rPr lang="en-US">
                <a:solidFill>
                  <a:srgbClr val="000000"/>
                </a:solidFill>
                <a:ea typeface="Calibri"/>
                <a:cs typeface="Calibri"/>
                <a:hlinkClick r:id="rId4"/>
              </a:rPr>
              <a:t>5-11.</a:t>
            </a:r>
            <a:endParaRPr lang="en-US">
              <a:solidFill>
                <a:srgbClr val="000000"/>
              </a:solidFill>
              <a:ea typeface="Calibri"/>
              <a:cs typeface="Calibri"/>
            </a:endParaRPr>
          </a:p>
          <a:p>
            <a:pPr>
              <a:lnSpc>
                <a:spcPct val="100000"/>
              </a:lnSpc>
            </a:pPr>
            <a:r>
              <a:rPr lang="en-US">
                <a:solidFill>
                  <a:srgbClr val="000000"/>
                </a:solidFill>
                <a:ea typeface="Calibri"/>
                <a:cs typeface="Calibri"/>
              </a:rPr>
              <a:t>All resources available at </a:t>
            </a:r>
            <a:r>
              <a:rPr lang="en-US">
                <a:solidFill>
                  <a:srgbClr val="000000"/>
                </a:solidFill>
                <a:ea typeface="Calibri"/>
                <a:cs typeface="Calibri"/>
                <a:hlinkClick r:id="rId5"/>
              </a:rPr>
              <a:t>https://www.chicago.gov/topa </a:t>
            </a:r>
            <a:r>
              <a:rPr lang="en-US">
                <a:solidFill>
                  <a:srgbClr val="000000"/>
                </a:solidFill>
                <a:ea typeface="Calibri"/>
                <a:cs typeface="Calibri"/>
              </a:rPr>
              <a:t>including a one pager, FAQ, and timeline graphics for corresponding number of units.</a:t>
            </a:r>
          </a:p>
          <a:p>
            <a:pPr>
              <a:lnSpc>
                <a:spcPct val="100000"/>
              </a:lnSpc>
            </a:pPr>
            <a:r>
              <a:rPr lang="en-US">
                <a:solidFill>
                  <a:srgbClr val="000000"/>
                </a:solidFill>
                <a:ea typeface="Calibri"/>
                <a:cs typeface="Calibri"/>
              </a:rPr>
              <a:t>Ambiguities in the ordinance are cleared up in the Rules document, which is on the website.</a:t>
            </a:r>
          </a:p>
          <a:p>
            <a:pPr>
              <a:lnSpc>
                <a:spcPct val="100000"/>
              </a:lnSpc>
            </a:pPr>
            <a:r>
              <a:rPr lang="en-US">
                <a:solidFill>
                  <a:srgbClr val="000000"/>
                </a:solidFill>
                <a:ea typeface="Calibri"/>
                <a:cs typeface="Calibri"/>
              </a:rPr>
              <a:t>Questions about the Tenant Opportunity to Purchase Pilot Programs can be directed to </a:t>
            </a:r>
            <a:r>
              <a:rPr lang="en-US" u="sng">
                <a:ea typeface="Calibri"/>
                <a:cs typeface="Calibri"/>
                <a:hlinkClick r:id="rId6"/>
              </a:rPr>
              <a:t>DOH.TenantPurchase@cityofchicago.org</a:t>
            </a:r>
            <a:r>
              <a:rPr lang="en-US">
                <a:solidFill>
                  <a:srgbClr val="000000"/>
                </a:solidFill>
                <a:ea typeface="Calibri"/>
                <a:cs typeface="Calibri"/>
              </a:rPr>
              <a:t> </a:t>
            </a:r>
            <a:endParaRPr lang="en-US" i="1">
              <a:solidFill>
                <a:srgbClr val="000000"/>
              </a:solidFill>
              <a:ea typeface="Calibri"/>
              <a:cs typeface="Calibri"/>
            </a:endParaRPr>
          </a:p>
        </p:txBody>
      </p:sp>
      <p:sp>
        <p:nvSpPr>
          <p:cNvPr id="5" name="Slide Number Placeholder 4">
            <a:extLst>
              <a:ext uri="{FF2B5EF4-FFF2-40B4-BE49-F238E27FC236}">
                <a16:creationId xmlns:a16="http://schemas.microsoft.com/office/drawing/2014/main" id="{7B20B976-72D5-F691-79F3-7F17C2CFBD75}"/>
              </a:ext>
            </a:extLst>
          </p:cNvPr>
          <p:cNvSpPr>
            <a:spLocks noGrp="1"/>
          </p:cNvSpPr>
          <p:nvPr>
            <p:ph type="sldNum" sz="quarter" idx="12"/>
          </p:nvPr>
        </p:nvSpPr>
        <p:spPr/>
        <p:txBody>
          <a:bodyPr/>
          <a:lstStyle/>
          <a:p>
            <a:fld id="{3FCCF984-64AA-42B4-8D2F-66BCDE3A50F4}" type="slidenum">
              <a:rPr lang="en-US" smtClean="0"/>
              <a:t>18</a:t>
            </a:fld>
            <a:endParaRPr lang="en-US"/>
          </a:p>
        </p:txBody>
      </p:sp>
    </p:spTree>
    <p:extLst>
      <p:ext uri="{BB962C8B-B14F-4D97-AF65-F5344CB8AC3E}">
        <p14:creationId xmlns:p14="http://schemas.microsoft.com/office/powerpoint/2010/main" val="1857244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2C4A-A245-8EE3-1FFD-2413051102F5}"/>
              </a:ext>
            </a:extLst>
          </p:cNvPr>
          <p:cNvSpPr>
            <a:spLocks noGrp="1"/>
          </p:cNvSpPr>
          <p:nvPr>
            <p:ph type="title"/>
          </p:nvPr>
        </p:nvSpPr>
        <p:spPr>
          <a:xfrm>
            <a:off x="1069848" y="2628392"/>
            <a:ext cx="10058400" cy="1609344"/>
          </a:xfrm>
        </p:spPr>
        <p:txBody>
          <a:bodyPr>
            <a:normAutofit/>
          </a:bodyPr>
          <a:lstStyle/>
          <a:p>
            <a:pPr algn="ctr"/>
            <a:r>
              <a:rPr lang="en-US" sz="5400">
                <a:latin typeface="Calibri"/>
                <a:ea typeface="Calibri"/>
                <a:cs typeface="Calibri"/>
              </a:rPr>
              <a:t>Q&amp;A</a:t>
            </a:r>
          </a:p>
        </p:txBody>
      </p:sp>
      <p:sp>
        <p:nvSpPr>
          <p:cNvPr id="3" name="Slide Number Placeholder 2">
            <a:extLst>
              <a:ext uri="{FF2B5EF4-FFF2-40B4-BE49-F238E27FC236}">
                <a16:creationId xmlns:a16="http://schemas.microsoft.com/office/drawing/2014/main" id="{96640731-1653-76DC-B05F-F1F81A69BB64}"/>
              </a:ext>
            </a:extLst>
          </p:cNvPr>
          <p:cNvSpPr>
            <a:spLocks noGrp="1"/>
          </p:cNvSpPr>
          <p:nvPr>
            <p:ph type="sldNum" sz="quarter" idx="12"/>
          </p:nvPr>
        </p:nvSpPr>
        <p:spPr/>
        <p:txBody>
          <a:bodyPr/>
          <a:lstStyle/>
          <a:p>
            <a:fld id="{3FCCF984-64AA-42B4-8D2F-66BCDE3A50F4}" type="slidenum">
              <a:rPr lang="en-US" smtClean="0"/>
              <a:t>19</a:t>
            </a:fld>
            <a:endParaRPr lang="en-US"/>
          </a:p>
        </p:txBody>
      </p:sp>
    </p:spTree>
    <p:extLst>
      <p:ext uri="{BB962C8B-B14F-4D97-AF65-F5344CB8AC3E}">
        <p14:creationId xmlns:p14="http://schemas.microsoft.com/office/powerpoint/2010/main" val="290231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8E49-6D96-FC4A-C73A-A0F48182D7C0}"/>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A9C7B1D6-E653-B0FD-E47D-A92EB760339B}"/>
              </a:ext>
            </a:extLst>
          </p:cNvPr>
          <p:cNvSpPr>
            <a:spLocks noGrp="1"/>
          </p:cNvSpPr>
          <p:nvPr>
            <p:ph idx="1"/>
          </p:nvPr>
        </p:nvSpPr>
        <p:spPr/>
        <p:txBody>
          <a:bodyPr vert="horz" lIns="91440" tIns="45720" rIns="91440" bIns="45720" rtlCol="0" anchor="t">
            <a:normAutofit/>
          </a:bodyPr>
          <a:lstStyle/>
          <a:p>
            <a:r>
              <a:rPr lang="en-US" sz="2400">
                <a:solidFill>
                  <a:schemeClr val="tx1"/>
                </a:solidFill>
              </a:rPr>
              <a:t>Inform attendees of the basics of TOPA</a:t>
            </a:r>
            <a:endParaRPr lang="en-US">
              <a:solidFill>
                <a:schemeClr val="tx1"/>
              </a:solidFill>
            </a:endParaRPr>
          </a:p>
          <a:p>
            <a:r>
              <a:rPr lang="en-US" sz="2400">
                <a:solidFill>
                  <a:schemeClr val="tx1"/>
                </a:solidFill>
              </a:rPr>
              <a:t>Provide an outline of TOPA transactions </a:t>
            </a:r>
            <a:endParaRPr lang="en-US">
              <a:solidFill>
                <a:schemeClr val="tx1"/>
              </a:solidFill>
            </a:endParaRPr>
          </a:p>
          <a:p>
            <a:r>
              <a:rPr lang="en-US" sz="2400">
                <a:solidFill>
                  <a:schemeClr val="tx1"/>
                </a:solidFill>
              </a:rPr>
              <a:t>Bring attention to the recent changes to TOPA </a:t>
            </a:r>
            <a:endParaRPr lang="en-US">
              <a:solidFill>
                <a:schemeClr val="tx1"/>
              </a:solidFill>
            </a:endParaRPr>
          </a:p>
          <a:p>
            <a:r>
              <a:rPr lang="en-US" sz="2400">
                <a:solidFill>
                  <a:schemeClr val="tx1"/>
                </a:solidFill>
              </a:rPr>
              <a:t>Leave time for questions</a:t>
            </a:r>
          </a:p>
          <a:p>
            <a:endParaRPr lang="en-US" sz="2400"/>
          </a:p>
        </p:txBody>
      </p:sp>
      <p:sp>
        <p:nvSpPr>
          <p:cNvPr id="4" name="Slide Number Placeholder 3">
            <a:extLst>
              <a:ext uri="{FF2B5EF4-FFF2-40B4-BE49-F238E27FC236}">
                <a16:creationId xmlns:a16="http://schemas.microsoft.com/office/drawing/2014/main" id="{ADF65751-1F74-E1CB-7315-25AD256479DC}"/>
              </a:ext>
            </a:extLst>
          </p:cNvPr>
          <p:cNvSpPr>
            <a:spLocks noGrp="1"/>
          </p:cNvSpPr>
          <p:nvPr>
            <p:ph type="sldNum" sz="quarter" idx="12"/>
          </p:nvPr>
        </p:nvSpPr>
        <p:spPr/>
        <p:txBody>
          <a:bodyPr/>
          <a:lstStyle/>
          <a:p>
            <a:fld id="{3FCCF984-64AA-42B4-8D2F-66BCDE3A50F4}" type="slidenum">
              <a:rPr lang="en-US" smtClean="0"/>
              <a:t>2</a:t>
            </a:fld>
            <a:endParaRPr lang="en-US"/>
          </a:p>
        </p:txBody>
      </p:sp>
    </p:spTree>
    <p:extLst>
      <p:ext uri="{BB962C8B-B14F-4D97-AF65-F5344CB8AC3E}">
        <p14:creationId xmlns:p14="http://schemas.microsoft.com/office/powerpoint/2010/main" val="83513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264E-EACB-FCDF-78C9-C6BC6B959BC1}"/>
              </a:ext>
            </a:extLst>
          </p:cNvPr>
          <p:cNvSpPr>
            <a:spLocks noGrp="1"/>
          </p:cNvSpPr>
          <p:nvPr>
            <p:ph type="title"/>
          </p:nvPr>
        </p:nvSpPr>
        <p:spPr/>
        <p:txBody>
          <a:bodyPr/>
          <a:lstStyle/>
          <a:p>
            <a:r>
              <a:rPr lang="en-US"/>
              <a:t>TOPA Programs Overview</a:t>
            </a:r>
          </a:p>
        </p:txBody>
      </p:sp>
      <p:sp>
        <p:nvSpPr>
          <p:cNvPr id="3" name="Content Placeholder 2">
            <a:extLst>
              <a:ext uri="{FF2B5EF4-FFF2-40B4-BE49-F238E27FC236}">
                <a16:creationId xmlns:a16="http://schemas.microsoft.com/office/drawing/2014/main" id="{DAD6CA49-65BD-F82D-2A47-B52EB07DEF2A}"/>
              </a:ext>
            </a:extLst>
          </p:cNvPr>
          <p:cNvSpPr>
            <a:spLocks noGrp="1"/>
          </p:cNvSpPr>
          <p:nvPr>
            <p:ph sz="half" idx="2"/>
          </p:nvPr>
        </p:nvSpPr>
        <p:spPr>
          <a:xfrm>
            <a:off x="1019717" y="1880535"/>
            <a:ext cx="10158875" cy="3974030"/>
          </a:xfrm>
        </p:spPr>
        <p:txBody>
          <a:bodyPr vert="horz" lIns="91440" tIns="45720" rIns="91440" bIns="45720" rtlCol="0" anchor="t">
            <a:noAutofit/>
          </a:bodyPr>
          <a:lstStyle/>
          <a:p>
            <a:pPr marL="0" indent="0">
              <a:buNone/>
            </a:pPr>
            <a:r>
              <a:rPr lang="en-US" b="1"/>
              <a:t>Purpose:</a:t>
            </a:r>
            <a:r>
              <a:rPr lang="en-US"/>
              <a:t> </a:t>
            </a:r>
            <a:r>
              <a:rPr lang="en-US">
                <a:solidFill>
                  <a:schemeClr val="tx1"/>
                </a:solidFill>
              </a:rPr>
              <a:t>To reduce displacement of low/moderate-income residents and provide wealth-building opportunities for tenants.</a:t>
            </a:r>
          </a:p>
          <a:p>
            <a:pPr marL="0" indent="0">
              <a:buNone/>
            </a:pPr>
            <a:r>
              <a:rPr lang="en-US" b="1">
                <a:solidFill>
                  <a:schemeClr val="tx1"/>
                </a:solidFill>
              </a:rPr>
              <a:t>Two Programs:</a:t>
            </a:r>
          </a:p>
          <a:p>
            <a:pPr marL="742950" lvl="1" indent="-285750"/>
            <a:r>
              <a:rPr lang="en-US" sz="1900">
                <a:solidFill>
                  <a:schemeClr val="tx1"/>
                </a:solidFill>
              </a:rPr>
              <a:t>Tenant Opportunity to Purchase the Block (606) Pilot Program (Chapter 5-11)</a:t>
            </a:r>
            <a:endParaRPr lang="en-US">
              <a:solidFill>
                <a:schemeClr val="tx1"/>
              </a:solidFill>
            </a:endParaRPr>
          </a:p>
          <a:p>
            <a:pPr marL="742950" lvl="1" indent="-285750"/>
            <a:r>
              <a:rPr lang="en-US" sz="1900">
                <a:solidFill>
                  <a:schemeClr val="tx1"/>
                </a:solidFill>
                <a:highlight>
                  <a:srgbClr val="FFFF00"/>
                </a:highlight>
              </a:rPr>
              <a:t>Tenant Opportunity to Purchase Jackson Park Pilot Program (Chapter 5-10)</a:t>
            </a:r>
            <a:endParaRPr lang="en-US" sz="2100">
              <a:solidFill>
                <a:schemeClr val="tx1"/>
              </a:solidFill>
              <a:highlight>
                <a:srgbClr val="FFFF00"/>
              </a:highlight>
            </a:endParaRPr>
          </a:p>
          <a:p>
            <a:pPr marL="742950" lvl="1" indent="-285750"/>
            <a:endParaRPr lang="en-US" sz="2100">
              <a:solidFill>
                <a:schemeClr val="tx1"/>
              </a:solidFill>
            </a:endParaRPr>
          </a:p>
          <a:p>
            <a:pPr indent="0">
              <a:buNone/>
            </a:pPr>
            <a:r>
              <a:rPr lang="en-US">
                <a:solidFill>
                  <a:schemeClr val="tx1"/>
                </a:solidFill>
              </a:rPr>
              <a:t>The former program was created by the Northwest Side Housing Preservation Ordinance(2024). </a:t>
            </a:r>
            <a:endParaRPr lang="en-US">
              <a:solidFill>
                <a:schemeClr val="tx1"/>
              </a:solidFill>
              <a:highlight>
                <a:srgbClr val="FFFF00"/>
              </a:highlight>
            </a:endParaRPr>
          </a:p>
          <a:p>
            <a:pPr indent="0">
              <a:buNone/>
            </a:pPr>
            <a:r>
              <a:rPr lang="en-US">
                <a:solidFill>
                  <a:schemeClr val="tx1"/>
                </a:solidFill>
              </a:rPr>
              <a:t>The latter was created by the Jackson Park Housing Pilot Ordinance (2025). </a:t>
            </a:r>
            <a:endParaRPr lang="en-US">
              <a:solidFill>
                <a:schemeClr val="tx1"/>
              </a:solidFill>
              <a:highlight>
                <a:srgbClr val="FFFF00"/>
              </a:highlight>
            </a:endParaRPr>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8EF12D7E-9601-1655-E6C2-C657FC5A7ADA}"/>
              </a:ext>
            </a:extLst>
          </p:cNvPr>
          <p:cNvSpPr>
            <a:spLocks noGrp="1"/>
          </p:cNvSpPr>
          <p:nvPr>
            <p:ph type="sldNum" sz="quarter" idx="12"/>
          </p:nvPr>
        </p:nvSpPr>
        <p:spPr/>
        <p:txBody>
          <a:bodyPr/>
          <a:lstStyle/>
          <a:p>
            <a:fld id="{3FCCF984-64AA-42B4-8D2F-66BCDE3A50F4}" type="slidenum">
              <a:rPr lang="en-US" smtClean="0"/>
              <a:t>3</a:t>
            </a:fld>
            <a:endParaRPr lang="en-US"/>
          </a:p>
        </p:txBody>
      </p:sp>
    </p:spTree>
    <p:extLst>
      <p:ext uri="{BB962C8B-B14F-4D97-AF65-F5344CB8AC3E}">
        <p14:creationId xmlns:p14="http://schemas.microsoft.com/office/powerpoint/2010/main" val="4031603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DB37-8D1B-8924-70E3-2D683D8C91EA}"/>
              </a:ext>
            </a:extLst>
          </p:cNvPr>
          <p:cNvSpPr>
            <a:spLocks noGrp="1"/>
          </p:cNvSpPr>
          <p:nvPr>
            <p:ph type="title"/>
          </p:nvPr>
        </p:nvSpPr>
        <p:spPr>
          <a:xfrm>
            <a:off x="1069848" y="775578"/>
            <a:ext cx="10058400" cy="944326"/>
          </a:xfrm>
        </p:spPr>
        <p:txBody>
          <a:bodyPr>
            <a:normAutofit/>
          </a:bodyPr>
          <a:lstStyle/>
          <a:p>
            <a:r>
              <a:rPr lang="en-US">
                <a:latin typeface="Century Gothic"/>
                <a:ea typeface="Calibri"/>
                <a:cs typeface="Calibri"/>
              </a:rPr>
              <a:t>				606 District</a:t>
            </a:r>
          </a:p>
        </p:txBody>
      </p:sp>
      <p:sp>
        <p:nvSpPr>
          <p:cNvPr id="5" name="Slide Number Placeholder 4">
            <a:extLst>
              <a:ext uri="{FF2B5EF4-FFF2-40B4-BE49-F238E27FC236}">
                <a16:creationId xmlns:a16="http://schemas.microsoft.com/office/drawing/2014/main" id="{D6F18D56-3BF4-9E37-83AE-5678ED7F2AAA}"/>
              </a:ext>
            </a:extLst>
          </p:cNvPr>
          <p:cNvSpPr>
            <a:spLocks noGrp="1"/>
          </p:cNvSpPr>
          <p:nvPr>
            <p:ph type="sldNum" sz="quarter" idx="12"/>
          </p:nvPr>
        </p:nvSpPr>
        <p:spPr/>
        <p:txBody>
          <a:bodyPr/>
          <a:lstStyle/>
          <a:p>
            <a:fld id="{3FCCF984-64AA-42B4-8D2F-66BCDE3A50F4}" type="slidenum">
              <a:rPr lang="en-US" smtClean="0"/>
              <a:t>4</a:t>
            </a:fld>
            <a:endParaRPr lang="en-US"/>
          </a:p>
        </p:txBody>
      </p:sp>
      <p:pic>
        <p:nvPicPr>
          <p:cNvPr id="8" name="Content Placeholder 7">
            <a:extLst>
              <a:ext uri="{FF2B5EF4-FFF2-40B4-BE49-F238E27FC236}">
                <a16:creationId xmlns:a16="http://schemas.microsoft.com/office/drawing/2014/main" id="{675B2EAC-604F-6E39-8969-27D41FE3033B}"/>
              </a:ext>
            </a:extLst>
          </p:cNvPr>
          <p:cNvPicPr>
            <a:picLocks noGrp="1" noChangeAspect="1"/>
          </p:cNvPicPr>
          <p:nvPr>
            <p:ph sz="half" idx="1"/>
          </p:nvPr>
        </p:nvPicPr>
        <p:blipFill>
          <a:blip r:embed="rId3"/>
          <a:stretch>
            <a:fillRect/>
          </a:stretch>
        </p:blipFill>
        <p:spPr>
          <a:xfrm>
            <a:off x="2581356" y="1556905"/>
            <a:ext cx="7305016" cy="5091872"/>
          </a:xfrm>
          <a:prstGeom prst="rect">
            <a:avLst/>
          </a:prstGeom>
        </p:spPr>
      </p:pic>
    </p:spTree>
    <p:extLst>
      <p:ext uri="{BB962C8B-B14F-4D97-AF65-F5344CB8AC3E}">
        <p14:creationId xmlns:p14="http://schemas.microsoft.com/office/powerpoint/2010/main" val="26542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C7D5-0FBF-3B1A-6866-2DA17C1EE82B}"/>
              </a:ext>
            </a:extLst>
          </p:cNvPr>
          <p:cNvSpPr>
            <a:spLocks noGrp="1"/>
          </p:cNvSpPr>
          <p:nvPr>
            <p:ph type="title"/>
          </p:nvPr>
        </p:nvSpPr>
        <p:spPr/>
        <p:txBody>
          <a:bodyPr/>
          <a:lstStyle/>
          <a:p>
            <a:r>
              <a:rPr lang="en-US"/>
              <a:t>		Jackson Park District</a:t>
            </a:r>
          </a:p>
        </p:txBody>
      </p:sp>
      <p:sp>
        <p:nvSpPr>
          <p:cNvPr id="5" name="Slide Number Placeholder 4">
            <a:extLst>
              <a:ext uri="{FF2B5EF4-FFF2-40B4-BE49-F238E27FC236}">
                <a16:creationId xmlns:a16="http://schemas.microsoft.com/office/drawing/2014/main" id="{935E0881-9306-01AB-68B9-626E7DEEF945}"/>
              </a:ext>
            </a:extLst>
          </p:cNvPr>
          <p:cNvSpPr>
            <a:spLocks noGrp="1"/>
          </p:cNvSpPr>
          <p:nvPr>
            <p:ph type="sldNum" sz="quarter" idx="12"/>
          </p:nvPr>
        </p:nvSpPr>
        <p:spPr/>
        <p:txBody>
          <a:bodyPr/>
          <a:lstStyle/>
          <a:p>
            <a:fld id="{3FCCF984-64AA-42B4-8D2F-66BCDE3A50F4}" type="slidenum">
              <a:rPr lang="en-US" smtClean="0"/>
              <a:t>5</a:t>
            </a:fld>
            <a:endParaRPr lang="en-US"/>
          </a:p>
        </p:txBody>
      </p:sp>
      <p:pic>
        <p:nvPicPr>
          <p:cNvPr id="3" name="Picture 2">
            <a:extLst>
              <a:ext uri="{FF2B5EF4-FFF2-40B4-BE49-F238E27FC236}">
                <a16:creationId xmlns:a16="http://schemas.microsoft.com/office/drawing/2014/main" id="{BD154C73-CBD8-C240-36BA-7D7D5A47BA53}"/>
              </a:ext>
            </a:extLst>
          </p:cNvPr>
          <p:cNvPicPr>
            <a:picLocks noChangeAspect="1"/>
          </p:cNvPicPr>
          <p:nvPr/>
        </p:nvPicPr>
        <p:blipFill>
          <a:blip r:embed="rId3"/>
          <a:srcRect l="2281" t="2572" r="2394" b="12184"/>
          <a:stretch>
            <a:fillRect/>
          </a:stretch>
        </p:blipFill>
        <p:spPr>
          <a:xfrm>
            <a:off x="2474350" y="1711133"/>
            <a:ext cx="7235586" cy="4939053"/>
          </a:xfrm>
          <a:prstGeom prst="rect">
            <a:avLst/>
          </a:prstGeom>
        </p:spPr>
      </p:pic>
    </p:spTree>
    <p:extLst>
      <p:ext uri="{BB962C8B-B14F-4D97-AF65-F5344CB8AC3E}">
        <p14:creationId xmlns:p14="http://schemas.microsoft.com/office/powerpoint/2010/main" val="93164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65F0-FDDE-4040-3A1C-91ECBE14301B}"/>
              </a:ext>
            </a:extLst>
          </p:cNvPr>
          <p:cNvSpPr>
            <a:spLocks noGrp="1"/>
          </p:cNvSpPr>
          <p:nvPr>
            <p:ph type="title"/>
          </p:nvPr>
        </p:nvSpPr>
        <p:spPr/>
        <p:txBody>
          <a:bodyPr>
            <a:normAutofit/>
          </a:bodyPr>
          <a:lstStyle/>
          <a:p>
            <a:r>
              <a:rPr lang="en-US" sz="4400">
                <a:latin typeface="Century Gothic"/>
                <a:ea typeface="Calibri"/>
                <a:cs typeface="Calibri"/>
              </a:rPr>
              <a:t>Covered Properties</a:t>
            </a:r>
          </a:p>
        </p:txBody>
      </p:sp>
      <p:sp>
        <p:nvSpPr>
          <p:cNvPr id="3" name="Content Placeholder 2">
            <a:extLst>
              <a:ext uri="{FF2B5EF4-FFF2-40B4-BE49-F238E27FC236}">
                <a16:creationId xmlns:a16="http://schemas.microsoft.com/office/drawing/2014/main" id="{1568A14B-0269-5789-284F-BB19694062C7}"/>
              </a:ext>
            </a:extLst>
          </p:cNvPr>
          <p:cNvSpPr>
            <a:spLocks noGrp="1"/>
          </p:cNvSpPr>
          <p:nvPr>
            <p:ph sz="half" idx="1"/>
          </p:nvPr>
        </p:nvSpPr>
        <p:spPr>
          <a:xfrm>
            <a:off x="1069848" y="2088380"/>
            <a:ext cx="10063896" cy="3977640"/>
          </a:xfrm>
        </p:spPr>
        <p:txBody>
          <a:bodyPr vert="horz" lIns="91440" tIns="45720" rIns="91440" bIns="45720" rtlCol="0" anchor="t">
            <a:normAutofit fontScale="92500" lnSpcReduction="10000"/>
          </a:bodyPr>
          <a:lstStyle/>
          <a:p>
            <a:pPr marL="342900" indent="-342900">
              <a:lnSpc>
                <a:spcPct val="110000"/>
              </a:lnSpc>
            </a:pPr>
            <a:r>
              <a:rPr lang="en-US">
                <a:solidFill>
                  <a:schemeClr val="tx1"/>
                </a:solidFill>
                <a:ea typeface="Calibri"/>
                <a:cs typeface="Calibri"/>
              </a:rPr>
              <a:t>TOPA applies only to properties</a:t>
            </a:r>
            <a:r>
              <a:rPr lang="en-US" b="1">
                <a:solidFill>
                  <a:schemeClr val="tx1"/>
                </a:solidFill>
                <a:ea typeface="Calibri"/>
                <a:cs typeface="Calibri"/>
              </a:rPr>
              <a:t> units currently occupied by residential tenants</a:t>
            </a:r>
            <a:r>
              <a:rPr lang="en-US">
                <a:solidFill>
                  <a:schemeClr val="tx1"/>
                </a:solidFill>
                <a:ea typeface="Calibri"/>
                <a:cs typeface="Calibri"/>
              </a:rPr>
              <a:t>(as defined by the ordinance)</a:t>
            </a:r>
          </a:p>
          <a:p>
            <a:pPr marL="617220" lvl="1" indent="-342900">
              <a:lnSpc>
                <a:spcPct val="110000"/>
              </a:lnSpc>
            </a:pPr>
            <a:r>
              <a:rPr lang="en-US">
                <a:solidFill>
                  <a:schemeClr val="tx1"/>
                </a:solidFill>
                <a:ea typeface="Calibri"/>
                <a:cs typeface="Calibri"/>
              </a:rPr>
              <a:t>Vacant properties, commercial properties, and properties that are only occupied by the owner are not covered by TOPA.</a:t>
            </a:r>
          </a:p>
          <a:p>
            <a:pPr marL="0" indent="0">
              <a:lnSpc>
                <a:spcPct val="110000"/>
              </a:lnSpc>
              <a:buNone/>
            </a:pPr>
            <a:r>
              <a:rPr lang="en-US">
                <a:solidFill>
                  <a:schemeClr val="tx1"/>
                </a:solidFill>
                <a:ea typeface="Calibri"/>
                <a:cs typeface="Calibri"/>
              </a:rPr>
              <a:t>Beyond those three requirements, few properties within the 606 and Jackson Park districts are exempt from TOPA. </a:t>
            </a:r>
          </a:p>
          <a:p>
            <a:pPr lvl="1">
              <a:lnSpc>
                <a:spcPct val="110000"/>
              </a:lnSpc>
            </a:pPr>
            <a:r>
              <a:rPr lang="en-US" sz="2000">
                <a:solidFill>
                  <a:schemeClr val="tx1"/>
                </a:solidFill>
                <a:ea typeface="Calibri"/>
                <a:cs typeface="Calibri"/>
              </a:rPr>
              <a:t>Some notable exemptions include:  </a:t>
            </a:r>
          </a:p>
          <a:p>
            <a:pPr lvl="2">
              <a:lnSpc>
                <a:spcPct val="110000"/>
              </a:lnSpc>
            </a:pPr>
            <a:r>
              <a:rPr lang="en-US" sz="1800" b="1">
                <a:solidFill>
                  <a:schemeClr val="tx1"/>
                </a:solidFill>
                <a:ea typeface="Calibri"/>
                <a:cs typeface="Calibri"/>
              </a:rPr>
              <a:t>CHA-managed buildings</a:t>
            </a:r>
            <a:endParaRPr lang="en-US" sz="1800">
              <a:solidFill>
                <a:schemeClr val="tx1"/>
              </a:solidFill>
              <a:ea typeface="Calibri"/>
              <a:cs typeface="Calibri"/>
            </a:endParaRPr>
          </a:p>
          <a:p>
            <a:pPr lvl="2">
              <a:lnSpc>
                <a:spcPct val="110000"/>
              </a:lnSpc>
            </a:pPr>
            <a:r>
              <a:rPr lang="en-US" sz="1800">
                <a:solidFill>
                  <a:schemeClr val="tx1"/>
                </a:solidFill>
                <a:ea typeface="Calibri"/>
                <a:cs typeface="Calibri"/>
              </a:rPr>
              <a:t>Buildings undergoing </a:t>
            </a:r>
            <a:r>
              <a:rPr lang="en-US" sz="1800" b="1">
                <a:solidFill>
                  <a:schemeClr val="tx1"/>
                </a:solidFill>
                <a:ea typeface="Calibri"/>
                <a:cs typeface="Calibri"/>
              </a:rPr>
              <a:t>foreclosure or bankruptcy sales</a:t>
            </a:r>
            <a:endParaRPr lang="en-US" sz="1800">
              <a:solidFill>
                <a:schemeClr val="tx1"/>
              </a:solidFill>
              <a:ea typeface="Calibri"/>
              <a:cs typeface="Calibri"/>
            </a:endParaRPr>
          </a:p>
          <a:p>
            <a:pPr lvl="2">
              <a:lnSpc>
                <a:spcPct val="110000"/>
              </a:lnSpc>
            </a:pPr>
            <a:r>
              <a:rPr lang="en-US" sz="1800">
                <a:solidFill>
                  <a:schemeClr val="tx1"/>
                </a:solidFill>
                <a:ea typeface="Calibri"/>
                <a:cs typeface="Calibri"/>
              </a:rPr>
              <a:t>Buildings being</a:t>
            </a:r>
            <a:r>
              <a:rPr lang="en-US" sz="1800" b="1">
                <a:solidFill>
                  <a:schemeClr val="tx1"/>
                </a:solidFill>
                <a:ea typeface="Calibri"/>
                <a:cs typeface="Calibri"/>
              </a:rPr>
              <a:t> transferred to an heir</a:t>
            </a:r>
            <a:endParaRPr lang="en-US" sz="1800">
              <a:solidFill>
                <a:schemeClr val="tx1"/>
              </a:solidFill>
            </a:endParaRPr>
          </a:p>
          <a:p>
            <a:pPr lvl="2">
              <a:lnSpc>
                <a:spcPct val="110000"/>
              </a:lnSpc>
            </a:pPr>
            <a:r>
              <a:rPr lang="en-US" sz="1800">
                <a:solidFill>
                  <a:schemeClr val="tx1"/>
                </a:solidFill>
                <a:ea typeface="Calibri"/>
                <a:cs typeface="Calibri"/>
              </a:rPr>
              <a:t>Full list of exemptions can be viewed in Sections 5-10-040 and 5-11-040 of the Municipal Code</a:t>
            </a:r>
          </a:p>
          <a:p>
            <a:pPr marL="0" indent="0">
              <a:lnSpc>
                <a:spcPct val="100000"/>
              </a:lnSpc>
              <a:buNone/>
            </a:pPr>
            <a:endParaRPr lang="en-US" b="1">
              <a:solidFill>
                <a:srgbClr val="000000"/>
              </a:solidFill>
              <a:ea typeface="Calibri"/>
              <a:cs typeface="Segoe UI"/>
            </a:endParaRPr>
          </a:p>
          <a:p>
            <a:pPr marL="0" indent="0">
              <a:buNone/>
            </a:pPr>
            <a:endParaRPr lang="en-US" sz="2400">
              <a:solidFill>
                <a:srgbClr val="333333"/>
              </a:solidFill>
              <a:latin typeface="Calibri"/>
              <a:ea typeface="Calibri"/>
              <a:cs typeface="Segoe UI"/>
            </a:endParaRPr>
          </a:p>
        </p:txBody>
      </p:sp>
      <p:sp>
        <p:nvSpPr>
          <p:cNvPr id="5" name="Slide Number Placeholder 4">
            <a:extLst>
              <a:ext uri="{FF2B5EF4-FFF2-40B4-BE49-F238E27FC236}">
                <a16:creationId xmlns:a16="http://schemas.microsoft.com/office/drawing/2014/main" id="{9A971550-5FF1-C58C-A0F2-BE1FC089A9EA}"/>
              </a:ext>
            </a:extLst>
          </p:cNvPr>
          <p:cNvSpPr>
            <a:spLocks noGrp="1"/>
          </p:cNvSpPr>
          <p:nvPr>
            <p:ph type="sldNum" sz="quarter" idx="12"/>
          </p:nvPr>
        </p:nvSpPr>
        <p:spPr/>
        <p:txBody>
          <a:bodyPr/>
          <a:lstStyle/>
          <a:p>
            <a:fld id="{3FCCF984-64AA-42B4-8D2F-66BCDE3A50F4}" type="slidenum">
              <a:rPr lang="en-US" smtClean="0"/>
              <a:t>6</a:t>
            </a:fld>
            <a:endParaRPr lang="en-US"/>
          </a:p>
        </p:txBody>
      </p:sp>
    </p:spTree>
    <p:extLst>
      <p:ext uri="{BB962C8B-B14F-4D97-AF65-F5344CB8AC3E}">
        <p14:creationId xmlns:p14="http://schemas.microsoft.com/office/powerpoint/2010/main" val="1434498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32FB-5F1B-CDF5-8601-B0E90ECE041B}"/>
              </a:ext>
            </a:extLst>
          </p:cNvPr>
          <p:cNvSpPr>
            <a:spLocks noGrp="1"/>
          </p:cNvSpPr>
          <p:nvPr>
            <p:ph type="title"/>
          </p:nvPr>
        </p:nvSpPr>
        <p:spPr/>
        <p:txBody>
          <a:bodyPr>
            <a:normAutofit/>
          </a:bodyPr>
          <a:lstStyle/>
          <a:p>
            <a:r>
              <a:rPr lang="en-US" sz="3600">
                <a:latin typeface="Century Gothic"/>
                <a:ea typeface="Calibri"/>
                <a:cs typeface="Calibri"/>
              </a:rPr>
              <a:t>TOPA/Right of First Refusal</a:t>
            </a:r>
          </a:p>
        </p:txBody>
      </p:sp>
      <p:sp>
        <p:nvSpPr>
          <p:cNvPr id="3" name="Content Placeholder 2">
            <a:extLst>
              <a:ext uri="{FF2B5EF4-FFF2-40B4-BE49-F238E27FC236}">
                <a16:creationId xmlns:a16="http://schemas.microsoft.com/office/drawing/2014/main" id="{EF6C1424-319A-6615-64E3-6617C0C3041D}"/>
              </a:ext>
            </a:extLst>
          </p:cNvPr>
          <p:cNvSpPr>
            <a:spLocks noGrp="1"/>
          </p:cNvSpPr>
          <p:nvPr>
            <p:ph sz="half" idx="1"/>
          </p:nvPr>
        </p:nvSpPr>
        <p:spPr>
          <a:xfrm>
            <a:off x="1069848" y="2194560"/>
            <a:ext cx="10058400" cy="3977640"/>
          </a:xfrm>
        </p:spPr>
        <p:txBody>
          <a:bodyPr vert="horz" lIns="91440" tIns="45720" rIns="91440" bIns="45720" rtlCol="0" anchor="t">
            <a:noAutofit/>
          </a:bodyPr>
          <a:lstStyle/>
          <a:p>
            <a:r>
              <a:rPr lang="en-US">
                <a:solidFill>
                  <a:schemeClr val="tx1"/>
                </a:solidFill>
                <a:ea typeface="Calibri"/>
                <a:cs typeface="Calibri"/>
              </a:rPr>
              <a:t>Tenant Opportunity to Purchase grants tenants in rental properties the</a:t>
            </a:r>
            <a:r>
              <a:rPr lang="en-US" b="1">
                <a:solidFill>
                  <a:schemeClr val="tx1"/>
                </a:solidFill>
                <a:ea typeface="Calibri"/>
                <a:cs typeface="Calibri"/>
              </a:rPr>
              <a:t> first opportunity to purchase the building </a:t>
            </a:r>
            <a:r>
              <a:rPr lang="en-US">
                <a:solidFill>
                  <a:schemeClr val="tx1"/>
                </a:solidFill>
                <a:ea typeface="Calibri"/>
                <a:cs typeface="Calibri"/>
              </a:rPr>
              <a:t>from the landlord, known as the right of first refusal (ROFR).</a:t>
            </a:r>
          </a:p>
          <a:p>
            <a:r>
              <a:rPr lang="en-US">
                <a:solidFill>
                  <a:schemeClr val="tx1"/>
                </a:solidFill>
                <a:ea typeface="Calibri"/>
                <a:cs typeface="Calibri"/>
              </a:rPr>
              <a:t>Tenants are given an </a:t>
            </a:r>
            <a:r>
              <a:rPr lang="en-US" b="1">
                <a:solidFill>
                  <a:schemeClr val="tx1"/>
                </a:solidFill>
                <a:ea typeface="Calibri"/>
                <a:cs typeface="Calibri"/>
              </a:rPr>
              <a:t>advance notice </a:t>
            </a:r>
            <a:r>
              <a:rPr lang="en-US">
                <a:solidFill>
                  <a:schemeClr val="tx1"/>
                </a:solidFill>
                <a:ea typeface="Calibri"/>
                <a:cs typeface="Calibri"/>
              </a:rPr>
              <a:t>(30-60 days depending on number of units) of the owner's intent to sell before the listing of the property.</a:t>
            </a:r>
          </a:p>
          <a:p>
            <a:r>
              <a:rPr lang="en-US">
                <a:solidFill>
                  <a:schemeClr val="tx1"/>
                </a:solidFill>
                <a:ea typeface="Calibri"/>
                <a:cs typeface="Calibri"/>
              </a:rPr>
              <a:t>Tenants </a:t>
            </a:r>
            <a:r>
              <a:rPr lang="en-US" b="1">
                <a:solidFill>
                  <a:schemeClr val="tx1"/>
                </a:solidFill>
                <a:ea typeface="Calibri"/>
                <a:cs typeface="Calibri"/>
              </a:rPr>
              <a:t>match </a:t>
            </a:r>
            <a:r>
              <a:rPr lang="en-US">
                <a:solidFill>
                  <a:schemeClr val="tx1"/>
                </a:solidFill>
                <a:ea typeface="Calibri"/>
                <a:cs typeface="Calibri"/>
              </a:rPr>
              <a:t>a third-party purchase offer either as an individual or as a tenant association (if there are 3+ units in building).</a:t>
            </a:r>
          </a:p>
          <a:p>
            <a:r>
              <a:rPr lang="en-US">
                <a:solidFill>
                  <a:schemeClr val="tx1"/>
                </a:solidFill>
                <a:ea typeface="Calibri"/>
                <a:cs typeface="Calibri"/>
              </a:rPr>
              <a:t>Residents are then given a period to secure financing and close on the property.</a:t>
            </a:r>
          </a:p>
          <a:p>
            <a:r>
              <a:rPr lang="en-US">
                <a:solidFill>
                  <a:schemeClr val="tx1"/>
                </a:solidFill>
                <a:ea typeface="Calibri"/>
                <a:cs typeface="Calibri"/>
              </a:rPr>
              <a:t>Tenants can also transfer their ROFR to a third party (nonprofit, private owner) who can keep the building affordable. </a:t>
            </a:r>
          </a:p>
        </p:txBody>
      </p:sp>
      <p:sp>
        <p:nvSpPr>
          <p:cNvPr id="5" name="Slide Number Placeholder 4">
            <a:extLst>
              <a:ext uri="{FF2B5EF4-FFF2-40B4-BE49-F238E27FC236}">
                <a16:creationId xmlns:a16="http://schemas.microsoft.com/office/drawing/2014/main" id="{7122654D-700A-9168-BCAC-0E84E17B6EAE}"/>
              </a:ext>
            </a:extLst>
          </p:cNvPr>
          <p:cNvSpPr>
            <a:spLocks noGrp="1"/>
          </p:cNvSpPr>
          <p:nvPr>
            <p:ph type="sldNum" sz="quarter" idx="12"/>
          </p:nvPr>
        </p:nvSpPr>
        <p:spPr/>
        <p:txBody>
          <a:bodyPr/>
          <a:lstStyle/>
          <a:p>
            <a:fld id="{3FCCF984-64AA-42B4-8D2F-66BCDE3A50F4}" type="slidenum">
              <a:rPr lang="en-US" smtClean="0"/>
              <a:t>7</a:t>
            </a:fld>
            <a:endParaRPr lang="en-US"/>
          </a:p>
        </p:txBody>
      </p:sp>
    </p:spTree>
    <p:extLst>
      <p:ext uri="{BB962C8B-B14F-4D97-AF65-F5344CB8AC3E}">
        <p14:creationId xmlns:p14="http://schemas.microsoft.com/office/powerpoint/2010/main" val="177759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06F04-68E1-DCA3-2C81-2A7236186FB0}"/>
              </a:ext>
            </a:extLst>
          </p:cNvPr>
          <p:cNvSpPr>
            <a:spLocks noGrp="1"/>
          </p:cNvSpPr>
          <p:nvPr>
            <p:ph type="title"/>
          </p:nvPr>
        </p:nvSpPr>
        <p:spPr>
          <a:xfrm>
            <a:off x="1069848" y="484632"/>
            <a:ext cx="6067927" cy="1609344"/>
          </a:xfrm>
        </p:spPr>
        <p:txBody>
          <a:bodyPr/>
          <a:lstStyle/>
          <a:p>
            <a:r>
              <a:rPr lang="en-US"/>
              <a:t>Waiver of Right of First Refusal</a:t>
            </a:r>
          </a:p>
        </p:txBody>
      </p:sp>
      <p:sp>
        <p:nvSpPr>
          <p:cNvPr id="3" name="Content Placeholder 2">
            <a:extLst>
              <a:ext uri="{FF2B5EF4-FFF2-40B4-BE49-F238E27FC236}">
                <a16:creationId xmlns:a16="http://schemas.microsoft.com/office/drawing/2014/main" id="{B243B29B-BC85-25B1-A0AD-CEBC6E36F617}"/>
              </a:ext>
            </a:extLst>
          </p:cNvPr>
          <p:cNvSpPr>
            <a:spLocks noGrp="1"/>
          </p:cNvSpPr>
          <p:nvPr>
            <p:ph sz="half" idx="1"/>
          </p:nvPr>
        </p:nvSpPr>
        <p:spPr>
          <a:xfrm>
            <a:off x="751401" y="2194560"/>
            <a:ext cx="5765142" cy="4066530"/>
          </a:xfrm>
        </p:spPr>
        <p:txBody>
          <a:bodyPr vert="horz" lIns="91440" tIns="45720" rIns="91440" bIns="45720" rtlCol="0" anchor="t">
            <a:normAutofit/>
          </a:bodyPr>
          <a:lstStyle/>
          <a:p>
            <a:r>
              <a:rPr lang="en-US">
                <a:solidFill>
                  <a:schemeClr val="tx1"/>
                </a:solidFill>
              </a:rPr>
              <a:t>If a tenant waives their ROFR, they’re giving up their right to purchase the property they live in before the owner can offer it to someone else or transfer their ROFR. </a:t>
            </a:r>
          </a:p>
          <a:p>
            <a:r>
              <a:rPr lang="en-US">
                <a:solidFill>
                  <a:schemeClr val="tx1"/>
                </a:solidFill>
              </a:rPr>
              <a:t>If most housing units waive, the property owner can move forward with another offer.</a:t>
            </a:r>
          </a:p>
          <a:p>
            <a:r>
              <a:rPr lang="en-US" sz="2100">
                <a:solidFill>
                  <a:schemeClr val="tx1"/>
                </a:solidFill>
              </a:rPr>
              <a:t>ROFR can be reinstated– 10% rule, or new offer</a:t>
            </a:r>
            <a:endParaRPr lang="en-US">
              <a:solidFill>
                <a:schemeClr val="tx1"/>
              </a:solidFill>
            </a:endParaRPr>
          </a:p>
          <a:p>
            <a:r>
              <a:rPr lang="en-US">
                <a:solidFill>
                  <a:schemeClr val="tx1"/>
                </a:solidFill>
              </a:rPr>
              <a:t>Tenants can choose to waive their ROFR at any point, but landlords are not allowed to ask them to or coerce.</a:t>
            </a:r>
          </a:p>
          <a:p>
            <a:endParaRPr lang="en-US">
              <a:solidFill>
                <a:schemeClr val="tx1"/>
              </a:solidFill>
            </a:endParaRPr>
          </a:p>
          <a:p>
            <a:endParaRPr lang="en-US">
              <a:solidFill>
                <a:srgbClr val="000000"/>
              </a:solidFill>
            </a:endParaRPr>
          </a:p>
          <a:p>
            <a:endParaRPr lang="en-US"/>
          </a:p>
        </p:txBody>
      </p:sp>
      <p:sp>
        <p:nvSpPr>
          <p:cNvPr id="5" name="Slide Number Placeholder 4">
            <a:extLst>
              <a:ext uri="{FF2B5EF4-FFF2-40B4-BE49-F238E27FC236}">
                <a16:creationId xmlns:a16="http://schemas.microsoft.com/office/drawing/2014/main" id="{119D9BFC-AC5C-9650-ADB1-39D4CFB01777}"/>
              </a:ext>
            </a:extLst>
          </p:cNvPr>
          <p:cNvSpPr>
            <a:spLocks noGrp="1"/>
          </p:cNvSpPr>
          <p:nvPr>
            <p:ph type="sldNum" sz="quarter" idx="12"/>
          </p:nvPr>
        </p:nvSpPr>
        <p:spPr/>
        <p:txBody>
          <a:bodyPr/>
          <a:lstStyle/>
          <a:p>
            <a:fld id="{3FCCF984-64AA-42B4-8D2F-66BCDE3A50F4}" type="slidenum">
              <a:rPr lang="en-US" smtClean="0"/>
              <a:t>8</a:t>
            </a:fld>
            <a:endParaRPr lang="en-US"/>
          </a:p>
        </p:txBody>
      </p:sp>
      <p:pic>
        <p:nvPicPr>
          <p:cNvPr id="6" name="Content Placeholder 5">
            <a:extLst>
              <a:ext uri="{FF2B5EF4-FFF2-40B4-BE49-F238E27FC236}">
                <a16:creationId xmlns:a16="http://schemas.microsoft.com/office/drawing/2014/main" id="{2CF01E0D-2881-A8C0-7831-4269A27DE728}"/>
              </a:ext>
            </a:extLst>
          </p:cNvPr>
          <p:cNvPicPr>
            <a:picLocks noChangeAspect="1"/>
          </p:cNvPicPr>
          <p:nvPr/>
        </p:nvPicPr>
        <p:blipFill>
          <a:blip r:embed="rId3"/>
          <a:srcRect l="35371" t="15499" r="29727" b="11326"/>
          <a:stretch>
            <a:fillRect/>
          </a:stretch>
        </p:blipFill>
        <p:spPr>
          <a:xfrm>
            <a:off x="7139700" y="745433"/>
            <a:ext cx="4309739" cy="5703990"/>
          </a:xfrm>
          <a:prstGeom prst="rect">
            <a:avLst/>
          </a:prstGeom>
          <a:ln w="12700" cap="sq">
            <a:solidFill>
              <a:schemeClr val="tx1"/>
            </a:solidFill>
            <a:miter lim="800000"/>
          </a:ln>
          <a:effectLst>
            <a:outerShdw blurRad="57150" dist="50800" dir="2700000" algn="tl" rotWithShape="0">
              <a:srgbClr val="000000">
                <a:alpha val="40000"/>
              </a:srgbClr>
            </a:outerShdw>
          </a:effectLst>
        </p:spPr>
      </p:pic>
      <p:sp>
        <p:nvSpPr>
          <p:cNvPr id="10" name="Oval 9">
            <a:extLst>
              <a:ext uri="{FF2B5EF4-FFF2-40B4-BE49-F238E27FC236}">
                <a16:creationId xmlns:a16="http://schemas.microsoft.com/office/drawing/2014/main" id="{7A0944D0-770D-DD59-AA62-BABA24F08E6B}"/>
              </a:ext>
            </a:extLst>
          </p:cNvPr>
          <p:cNvSpPr/>
          <p:nvPr/>
        </p:nvSpPr>
        <p:spPr>
          <a:xfrm>
            <a:off x="6807869" y="4677761"/>
            <a:ext cx="4822658" cy="20553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23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E8C4-7033-0AE8-333C-00FD38AD9CA3}"/>
              </a:ext>
            </a:extLst>
          </p:cNvPr>
          <p:cNvSpPr>
            <a:spLocks noGrp="1"/>
          </p:cNvSpPr>
          <p:nvPr>
            <p:ph type="title"/>
          </p:nvPr>
        </p:nvSpPr>
        <p:spPr/>
        <p:txBody>
          <a:bodyPr/>
          <a:lstStyle/>
          <a:p>
            <a:r>
              <a:rPr lang="en-US"/>
              <a:t>Key Program Improvements</a:t>
            </a:r>
          </a:p>
        </p:txBody>
      </p:sp>
      <p:sp>
        <p:nvSpPr>
          <p:cNvPr id="4" name="Content Placeholder 3">
            <a:extLst>
              <a:ext uri="{FF2B5EF4-FFF2-40B4-BE49-F238E27FC236}">
                <a16:creationId xmlns:a16="http://schemas.microsoft.com/office/drawing/2014/main" id="{7255C1EF-4770-19FA-D7FE-FC2C714E0E70}"/>
              </a:ext>
            </a:extLst>
          </p:cNvPr>
          <p:cNvSpPr>
            <a:spLocks noGrp="1"/>
          </p:cNvSpPr>
          <p:nvPr>
            <p:ph sz="half" idx="2"/>
          </p:nvPr>
        </p:nvSpPr>
        <p:spPr>
          <a:xfrm>
            <a:off x="1056055" y="2117069"/>
            <a:ext cx="10075964" cy="4119707"/>
          </a:xfrm>
        </p:spPr>
        <p:txBody>
          <a:bodyPr vert="horz" lIns="91440" tIns="45720" rIns="91440" bIns="45720" rtlCol="0" anchor="t">
            <a:normAutofit/>
          </a:bodyPr>
          <a:lstStyle/>
          <a:p>
            <a:r>
              <a:rPr lang="en-US" sz="2200">
                <a:solidFill>
                  <a:schemeClr val="tx1"/>
                </a:solidFill>
              </a:rPr>
              <a:t>Creating a more </a:t>
            </a:r>
            <a:r>
              <a:rPr lang="en-US" sz="2200" b="1">
                <a:solidFill>
                  <a:schemeClr val="tx1"/>
                </a:solidFill>
              </a:rPr>
              <a:t>efficient submission process</a:t>
            </a:r>
          </a:p>
          <a:p>
            <a:r>
              <a:rPr lang="en-US" sz="2200">
                <a:solidFill>
                  <a:schemeClr val="tx1"/>
                </a:solidFill>
              </a:rPr>
              <a:t>Clarifying responsibilities of property owners and tenants to ensure </a:t>
            </a:r>
            <a:r>
              <a:rPr lang="en-US" sz="2200" b="1">
                <a:solidFill>
                  <a:schemeClr val="tx1"/>
                </a:solidFill>
              </a:rPr>
              <a:t>program compliance</a:t>
            </a:r>
            <a:r>
              <a:rPr lang="en-US" sz="2200">
                <a:solidFill>
                  <a:schemeClr val="tx1"/>
                </a:solidFill>
              </a:rPr>
              <a:t> from start to finish</a:t>
            </a:r>
          </a:p>
          <a:p>
            <a:r>
              <a:rPr lang="en-US" sz="2200">
                <a:solidFill>
                  <a:schemeClr val="tx1"/>
                </a:solidFill>
              </a:rPr>
              <a:t>Providing a resource guide for tenants interested in purchasing</a:t>
            </a:r>
          </a:p>
          <a:p>
            <a:r>
              <a:rPr lang="en-US" sz="2200">
                <a:solidFill>
                  <a:schemeClr val="tx1"/>
                </a:solidFill>
              </a:rPr>
              <a:t>Additional accommodations for </a:t>
            </a:r>
            <a:r>
              <a:rPr lang="en-US" sz="2200" b="1">
                <a:solidFill>
                  <a:schemeClr val="tx1"/>
                </a:solidFill>
              </a:rPr>
              <a:t>non-English speakers</a:t>
            </a:r>
          </a:p>
          <a:p>
            <a:r>
              <a:rPr lang="en-US" sz="2200" b="1">
                <a:solidFill>
                  <a:schemeClr val="tx1"/>
                </a:solidFill>
              </a:rPr>
              <a:t>The ordinance itself has not changed, </a:t>
            </a:r>
            <a:r>
              <a:rPr lang="en-US" sz="2200">
                <a:solidFill>
                  <a:schemeClr val="tx1"/>
                </a:solidFill>
              </a:rPr>
              <a:t>but the rules have been refined. </a:t>
            </a:r>
            <a:endParaRPr lang="en-US" sz="2200" b="1">
              <a:solidFill>
                <a:schemeClr val="tx1"/>
              </a:solidFill>
            </a:endParaRPr>
          </a:p>
          <a:p>
            <a:pPr marL="0" indent="0">
              <a:buNone/>
            </a:pPr>
            <a:endParaRPr lang="en-US" sz="2200">
              <a:solidFill>
                <a:schemeClr val="tx1"/>
              </a:solidFill>
            </a:endParaRPr>
          </a:p>
          <a:p>
            <a:endParaRPr lang="en-US" sz="2200">
              <a:solidFill>
                <a:schemeClr val="tx1"/>
              </a:solidFill>
            </a:endParaRPr>
          </a:p>
          <a:p>
            <a:endParaRPr lang="en-US">
              <a:solidFill>
                <a:schemeClr val="tx1"/>
              </a:solidFill>
            </a:endParaRPr>
          </a:p>
          <a:p>
            <a:endParaRPr lang="en-US">
              <a:solidFill>
                <a:schemeClr val="tx1"/>
              </a:solidFill>
            </a:endParaRPr>
          </a:p>
          <a:p>
            <a:endParaRPr lang="en-US">
              <a:solidFill>
                <a:schemeClr val="tx1"/>
              </a:solidFill>
            </a:endParaRPr>
          </a:p>
        </p:txBody>
      </p:sp>
      <p:sp>
        <p:nvSpPr>
          <p:cNvPr id="5" name="Slide Number Placeholder 4">
            <a:extLst>
              <a:ext uri="{FF2B5EF4-FFF2-40B4-BE49-F238E27FC236}">
                <a16:creationId xmlns:a16="http://schemas.microsoft.com/office/drawing/2014/main" id="{6EAA162B-1B29-E9F0-4B2A-13E8801E89D6}"/>
              </a:ext>
            </a:extLst>
          </p:cNvPr>
          <p:cNvSpPr>
            <a:spLocks noGrp="1"/>
          </p:cNvSpPr>
          <p:nvPr>
            <p:ph type="sldNum" sz="quarter" idx="12"/>
          </p:nvPr>
        </p:nvSpPr>
        <p:spPr/>
        <p:txBody>
          <a:bodyPr/>
          <a:lstStyle/>
          <a:p>
            <a:fld id="{3FCCF984-64AA-42B4-8D2F-66BCDE3A50F4}" type="slidenum">
              <a:rPr lang="en-US" smtClean="0"/>
              <a:t>9</a:t>
            </a:fld>
            <a:endParaRPr lang="en-US"/>
          </a:p>
        </p:txBody>
      </p:sp>
    </p:spTree>
    <p:extLst>
      <p:ext uri="{BB962C8B-B14F-4D97-AF65-F5344CB8AC3E}">
        <p14:creationId xmlns:p14="http://schemas.microsoft.com/office/powerpoint/2010/main" val="14089346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MO PowerPoint Template (1).pptx" id="{E561AFB9-47DF-4D88-9592-25201E6C67A8}" vid="{EBE9B815-DCA2-459E-B913-F9BFEA9A3C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211f60-86c7-4c74-a479-098ec3ce1d1e" xsi:nil="true"/>
    <lcf76f155ced4ddcb4097134ff3c332f xmlns="4864f5d3-3113-4a77-8ff5-5fe36e431c2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5FE4C44FEF51428E4EA27DD1A04004" ma:contentTypeVersion="22" ma:contentTypeDescription="Create a new document." ma:contentTypeScope="" ma:versionID="5d482e85ae5866501eec99f2163cb1ab">
  <xsd:schema xmlns:xsd="http://www.w3.org/2001/XMLSchema" xmlns:xs="http://www.w3.org/2001/XMLSchema" xmlns:p="http://schemas.microsoft.com/office/2006/metadata/properties" xmlns:ns1="http://schemas.microsoft.com/sharepoint/v3" xmlns:ns2="4864f5d3-3113-4a77-8ff5-5fe36e431c2d" xmlns:ns3="f3211f60-86c7-4c74-a479-098ec3ce1d1e" targetNamespace="http://schemas.microsoft.com/office/2006/metadata/properties" ma:root="true" ma:fieldsID="9c4669d5c178377238bdd3328fc91a14" ns1:_="" ns2:_="" ns3:_="">
    <xsd:import namespace="http://schemas.microsoft.com/sharepoint/v3"/>
    <xsd:import namespace="4864f5d3-3113-4a77-8ff5-5fe36e431c2d"/>
    <xsd:import namespace="f3211f60-86c7-4c74-a479-098ec3ce1d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64f5d3-3113-4a77-8ff5-5fe36e431c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f0d1f32-acc0-4b18-a898-8579d5c617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211f60-86c7-4c74-a479-098ec3ce1d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c15ed20-004c-4341-ba02-a7cdd0101c05}" ma:internalName="TaxCatchAll" ma:showField="CatchAllData" ma:web="f3211f60-86c7-4c74-a479-098ec3ce1d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A38CF8-6459-4542-BB57-0E3BB3446E62}">
  <ds:schemaRefs>
    <ds:schemaRef ds:uri="4864f5d3-3113-4a77-8ff5-5fe36e431c2d"/>
    <ds:schemaRef ds:uri="f3211f60-86c7-4c74-a479-098ec3ce1d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0B2E5F-6A11-47A1-9CC2-D4FD9422B4EA}">
  <ds:schemaRefs>
    <ds:schemaRef ds:uri="4864f5d3-3113-4a77-8ff5-5fe36e431c2d"/>
    <ds:schemaRef ds:uri="f3211f60-86c7-4c74-a479-098ec3ce1d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B9A1B8-BE31-4547-B08E-6141F56FDF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Wood Type</vt:lpstr>
      <vt:lpstr>Tenant Opportunity to Purchase Pilot Program—April 2026</vt:lpstr>
      <vt:lpstr>Goals</vt:lpstr>
      <vt:lpstr>TOPA Programs Overview</vt:lpstr>
      <vt:lpstr>    606 District</vt:lpstr>
      <vt:lpstr>  Jackson Park District</vt:lpstr>
      <vt:lpstr>Covered Properties</vt:lpstr>
      <vt:lpstr>TOPA/Right of First Refusal</vt:lpstr>
      <vt:lpstr>Waiver of Right of First Refusal</vt:lpstr>
      <vt:lpstr>Key Program Improvements</vt:lpstr>
      <vt:lpstr>Notice of Intent to Sell</vt:lpstr>
      <vt:lpstr>PowerPoint Presentation</vt:lpstr>
      <vt:lpstr>Notice of Third-Party Purchase Agreement</vt:lpstr>
      <vt:lpstr>PowerPoint Presentation</vt:lpstr>
      <vt:lpstr>Outline of TOPA Process</vt:lpstr>
      <vt:lpstr>E-Form Submission Portal</vt:lpstr>
      <vt:lpstr>Website Changes</vt:lpstr>
      <vt:lpstr>Expanded Language Access</vt:lpstr>
      <vt:lpstr>Additional Learning</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Schuster</dc:creator>
  <cp:revision>2</cp:revision>
  <dcterms:created xsi:type="dcterms:W3CDTF">2019-10-28T16:54:32Z</dcterms:created>
  <dcterms:modified xsi:type="dcterms:W3CDTF">2026-04-29T18:31:00Z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0x0101005F5FE4C44FEF51428E4EA27DD1A04004</vt:lpwstr>
  </property>
  <property fmtid="{D5CDD505-2E9C-101B-9397-08002B2CF9AE}" pid="3" name="MediaServiceImageTags">
    <vt:lpwstr/>
  </property>
</Properties>
</file>